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17"/>
  </p:notesMasterIdLst>
  <p:sldIdLst>
    <p:sldId id="256" r:id="rId3"/>
    <p:sldId id="274" r:id="rId4"/>
    <p:sldId id="318" r:id="rId5"/>
    <p:sldId id="314" r:id="rId6"/>
    <p:sldId id="315" r:id="rId7"/>
    <p:sldId id="316" r:id="rId8"/>
    <p:sldId id="321" r:id="rId9"/>
    <p:sldId id="317" r:id="rId10"/>
    <p:sldId id="319" r:id="rId11"/>
    <p:sldId id="320" r:id="rId12"/>
    <p:sldId id="323" r:id="rId13"/>
    <p:sldId id="322" r:id="rId14"/>
    <p:sldId id="324" r:id="rId15"/>
    <p:sldId id="32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35" autoAdjust="0"/>
  </p:normalViewPr>
  <p:slideViewPr>
    <p:cSldViewPr>
      <p:cViewPr varScale="1">
        <p:scale>
          <a:sx n="68" d="100"/>
          <a:sy n="68"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10/4/2016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408764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dirty="0"/>
          </a:p>
        </p:txBody>
      </p:sp>
    </p:spTree>
    <p:extLst>
      <p:ext uri="{BB962C8B-B14F-4D97-AF65-F5344CB8AC3E}">
        <p14:creationId xmlns:p14="http://schemas.microsoft.com/office/powerpoint/2010/main" val="304707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dirty="0"/>
          </a:p>
        </p:txBody>
      </p:sp>
    </p:spTree>
    <p:extLst>
      <p:ext uri="{BB962C8B-B14F-4D97-AF65-F5344CB8AC3E}">
        <p14:creationId xmlns:p14="http://schemas.microsoft.com/office/powerpoint/2010/main" val="164164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en-US" noProof="1"/>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a:t>Click to edit Master subtitle style</a:t>
            </a:r>
            <a:endParaRPr lang="en-US" dirty="0"/>
          </a:p>
        </p:txBody>
      </p:sp>
      <p:sp>
        <p:nvSpPr>
          <p:cNvPr id="7" name="Date Placeholder 6"/>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90B41CA-569D-40E7-8E58-026C0338B2C8}"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1435608" y="274320"/>
            <a:ext cx="749808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Date Placeholder 1"/>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0B41CA-569D-40E7-8E58-026C0338B2C8}"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en-US"/>
              <a:t>Click to edit Master title style</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D80A4771-C6EF-4B99-81F4-D30BE4E017A0}" type="datetimeFigureOut">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marL="0" indent="-283464" algn="l" rtl="0" latinLnBrk="0">
              <a:lnSpc>
                <a:spcPts val="3000"/>
              </a:lnSpc>
              <a:spcBef>
                <a:spcPts val="600"/>
              </a:spcBef>
              <a:buClr>
                <a:schemeClr val="accent1"/>
              </a:buClr>
              <a:buSzPct val="80000"/>
              <a:buFont typeface="Wingdings 2"/>
              <a:buNone/>
            </a:pPr>
            <a:endParaRPr lang="en-US" sz="3200" kern="1200" dirty="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lang="en-US" noProof="1"/>
              <a:t>Click to edit Master title style</a:t>
            </a:r>
            <a:endParaRPr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D80A4771-C6EF-4B99-81F4-D30BE4E017A0}" type="datetimeFigureOut">
              <a:rPr lang="en-US" smtClean="0"/>
              <a:pPr algn="r"/>
              <a:t>10/4/2016</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lgn="ctr"/>
            <a:fld id="{990B41CA-569D-40E7-8E58-026C0338B2C8}" type="slidenum">
              <a:rPr lang="en-US" smtClean="0"/>
              <a:pPr algn="ctr"/>
              <a:t>‹#›</a:t>
            </a:fld>
            <a:endParaRPr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7543800" cy="1335890"/>
          </a:xfrm>
        </p:spPr>
        <p:txBody>
          <a:bodyPr>
            <a:normAutofit fontScale="90000"/>
          </a:bodyPr>
          <a:lstStyle/>
          <a:p>
            <a:r>
              <a:rPr lang="en-US" dirty="0"/>
              <a:t>U.S. SUPREME COURT:</a:t>
            </a:r>
            <a:br>
              <a:rPr lang="en-US" dirty="0"/>
            </a:br>
            <a:r>
              <a:rPr lang="en-US" sz="4000" dirty="0"/>
              <a:t>YEAR IN REVIEW AND YEAR AHEAD</a:t>
            </a:r>
            <a:endParaRPr lang="en-US" sz="4000" i="1" dirty="0"/>
          </a:p>
        </p:txBody>
      </p:sp>
      <p:sp>
        <p:nvSpPr>
          <p:cNvPr id="3" name="Subtitle 2"/>
          <p:cNvSpPr>
            <a:spLocks noGrp="1"/>
          </p:cNvSpPr>
          <p:nvPr>
            <p:ph type="subTitle" idx="1"/>
          </p:nvPr>
        </p:nvSpPr>
        <p:spPr>
          <a:xfrm>
            <a:off x="1143000" y="4038600"/>
            <a:ext cx="7619999" cy="2209800"/>
          </a:xfrm>
        </p:spPr>
        <p:txBody>
          <a:bodyPr>
            <a:noAutofit/>
          </a:bodyPr>
          <a:lstStyle/>
          <a:p>
            <a:pPr>
              <a:lnSpc>
                <a:spcPct val="100000"/>
              </a:lnSpc>
            </a:pPr>
            <a:r>
              <a:rPr lang="en-US" sz="2400" dirty="0"/>
              <a:t>Gregory E. Maggs</a:t>
            </a:r>
          </a:p>
          <a:p>
            <a:pPr marL="358902" indent="-285750">
              <a:lnSpc>
                <a:spcPct val="100000"/>
              </a:lnSpc>
              <a:buFont typeface="Arial" panose="020B0604020202020204" pitchFamily="34" charset="0"/>
              <a:buChar char="•"/>
            </a:pPr>
            <a:r>
              <a:rPr lang="en-US" sz="2400" dirty="0"/>
              <a:t>Professor of Law &amp; Co-Director, National Security Law LL.M. Program, The George Washington University Law School</a:t>
            </a:r>
          </a:p>
          <a:p>
            <a:pPr marL="358902" indent="-285750">
              <a:lnSpc>
                <a:spcPct val="100000"/>
              </a:lnSpc>
              <a:buFont typeface="Arial" panose="020B0604020202020204" pitchFamily="34" charset="0"/>
              <a:buChar char="•"/>
            </a:pPr>
            <a:r>
              <a:rPr lang="en-US" sz="2400" dirty="0"/>
              <a:t>Military Judge (Reserve),  U.S.  Army’s 1st Judicial Circuit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2016 Term: Outlook</a:t>
            </a:r>
          </a:p>
        </p:txBody>
      </p:sp>
      <p:sp>
        <p:nvSpPr>
          <p:cNvPr id="3" name="Content Placeholder 2"/>
          <p:cNvSpPr>
            <a:spLocks noGrp="1"/>
          </p:cNvSpPr>
          <p:nvPr>
            <p:ph idx="1"/>
          </p:nvPr>
        </p:nvSpPr>
        <p:spPr/>
        <p:txBody>
          <a:bodyPr/>
          <a:lstStyle/>
          <a:p>
            <a:pPr>
              <a:lnSpc>
                <a:spcPct val="100000"/>
              </a:lnSpc>
            </a:pPr>
            <a:r>
              <a:rPr lang="en-US" dirty="0"/>
              <a:t>Justice Scalia’s Vacancy</a:t>
            </a:r>
          </a:p>
          <a:p>
            <a:pPr>
              <a:lnSpc>
                <a:spcPct val="100000"/>
              </a:lnSpc>
            </a:pPr>
            <a:r>
              <a:rPr lang="en-US" dirty="0"/>
              <a:t>Death Penalty</a:t>
            </a:r>
          </a:p>
          <a:p>
            <a:pPr>
              <a:lnSpc>
                <a:spcPct val="100000"/>
              </a:lnSpc>
            </a:pPr>
            <a:r>
              <a:rPr lang="en-US" dirty="0"/>
              <a:t>Criminal Law Cases</a:t>
            </a:r>
          </a:p>
          <a:p>
            <a:pPr marL="82296" indent="0">
              <a:lnSpc>
                <a:spcPct val="100000"/>
              </a:lnSpc>
              <a:buNone/>
            </a:pPr>
            <a:endParaRPr lang="en-US" dirty="0"/>
          </a:p>
        </p:txBody>
      </p:sp>
    </p:spTree>
    <p:extLst>
      <p:ext uri="{BB962C8B-B14F-4D97-AF65-F5344CB8AC3E}">
        <p14:creationId xmlns:p14="http://schemas.microsoft.com/office/powerpoint/2010/main" val="365854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ortrait of Antonin Scalia, Associate Justice, U.S. Supreme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2971800" cy="3755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4800599"/>
            <a:ext cx="2743200" cy="954107"/>
          </a:xfrm>
          <a:prstGeom prst="rect">
            <a:avLst/>
          </a:prstGeom>
        </p:spPr>
        <p:txBody>
          <a:bodyPr wrap="square">
            <a:spAutoFit/>
          </a:bodyPr>
          <a:lstStyle/>
          <a:p>
            <a:r>
              <a:rPr lang="en-US" sz="2800" dirty="0"/>
              <a:t>Antonin Scalia</a:t>
            </a:r>
          </a:p>
          <a:p>
            <a:r>
              <a:rPr lang="en-US" sz="2800" dirty="0"/>
              <a:t>   1936-2016</a:t>
            </a:r>
          </a:p>
        </p:txBody>
      </p:sp>
      <p:pic>
        <p:nvPicPr>
          <p:cNvPr id="3078" name="Picture 6" descr="Merrick Gar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2682339" cy="3755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15000" y="4802557"/>
            <a:ext cx="2743200" cy="523220"/>
          </a:xfrm>
          <a:prstGeom prst="rect">
            <a:avLst/>
          </a:prstGeom>
        </p:spPr>
        <p:txBody>
          <a:bodyPr wrap="square">
            <a:spAutoFit/>
          </a:bodyPr>
          <a:lstStyle/>
          <a:p>
            <a:r>
              <a:rPr lang="en-US" sz="2800" dirty="0"/>
              <a:t>Merrick Garland</a:t>
            </a:r>
          </a:p>
        </p:txBody>
      </p:sp>
    </p:spTree>
    <p:extLst>
      <p:ext uri="{BB962C8B-B14F-4D97-AF65-F5344CB8AC3E}">
        <p14:creationId xmlns:p14="http://schemas.microsoft.com/office/powerpoint/2010/main" val="283351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457200"/>
            <a:ext cx="6669296" cy="5295900"/>
          </a:xfrm>
          <a:prstGeom prst="rect">
            <a:avLst/>
          </a:prstGeom>
        </p:spPr>
      </p:pic>
      <p:pic>
        <p:nvPicPr>
          <p:cNvPr id="4"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953" y="3962400"/>
            <a:ext cx="1334072"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9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7696200" cy="3046988"/>
          </a:xfrm>
          <a:prstGeom prst="rect">
            <a:avLst/>
          </a:prstGeom>
          <a:solidFill>
            <a:schemeClr val="bg2"/>
          </a:solidFill>
        </p:spPr>
        <p:txBody>
          <a:bodyPr wrap="square">
            <a:spAutoFit/>
          </a:bodyPr>
          <a:lstStyle/>
          <a:p>
            <a:r>
              <a:rPr lang="en-US" sz="2400" dirty="0"/>
              <a:t>"Nearly 40 years ago, this Court upheld the death penalty under statutes that, in the Court's view, contained safeguards sufficient to ensure that the penalty would be applied reliably and not arbitrarily. . . . The circumstances and the evidence of the death penalty's application have changed radically since then.  Given those changes, I believe that it is now time to reopen the question."  Justice Breyer, dissenting in </a:t>
            </a:r>
            <a:r>
              <a:rPr lang="en-US" sz="2400" i="1" dirty="0" err="1"/>
              <a:t>Gosslip</a:t>
            </a:r>
            <a:r>
              <a:rPr lang="en-US" sz="2400" i="1" dirty="0"/>
              <a:t> v. Gross</a:t>
            </a:r>
            <a:r>
              <a:rPr lang="en-US" sz="2400" dirty="0"/>
              <a:t> (2016)</a:t>
            </a:r>
          </a:p>
        </p:txBody>
      </p:sp>
      <p:sp>
        <p:nvSpPr>
          <p:cNvPr id="3" name="Rectangle 2"/>
          <p:cNvSpPr/>
          <p:nvPr/>
        </p:nvSpPr>
        <p:spPr>
          <a:xfrm>
            <a:off x="3733800" y="3810000"/>
            <a:ext cx="5145505" cy="1938992"/>
          </a:xfrm>
          <a:prstGeom prst="rect">
            <a:avLst/>
          </a:prstGeom>
          <a:solidFill>
            <a:schemeClr val="accent4">
              <a:lumMod val="20000"/>
              <a:lumOff val="80000"/>
            </a:schemeClr>
          </a:solidFill>
        </p:spPr>
        <p:txBody>
          <a:bodyPr wrap="square">
            <a:spAutoFit/>
          </a:bodyPr>
          <a:lstStyle/>
          <a:p>
            <a:r>
              <a:rPr lang="en-US" sz="2400" dirty="0"/>
              <a:t>"[T]here was no movement on Justice Stephen G. Breyer's call last year to re-examine the constitutionality of the Death Penalty."  Lance </a:t>
            </a:r>
            <a:r>
              <a:rPr lang="en-US" sz="2400" dirty="0" err="1"/>
              <a:t>Rogers,Term</a:t>
            </a:r>
            <a:r>
              <a:rPr lang="en-US" sz="2400" dirty="0"/>
              <a:t> in Review, U.S. Law Week (2016)</a:t>
            </a:r>
          </a:p>
        </p:txBody>
      </p:sp>
      <p:pic>
        <p:nvPicPr>
          <p:cNvPr id="4098" name="Picture 2" descr="Image result for stephen br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42" y="3490814"/>
            <a:ext cx="2356973" cy="245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2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5864" y="1828800"/>
            <a:ext cx="6295549" cy="4608981"/>
          </a:xfrm>
          <a:prstGeom prst="rect">
            <a:avLst/>
          </a:prstGeom>
        </p:spPr>
      </p:pic>
      <p:sp>
        <p:nvSpPr>
          <p:cNvPr id="2" name="Rectangle 1"/>
          <p:cNvSpPr/>
          <p:nvPr/>
        </p:nvSpPr>
        <p:spPr>
          <a:xfrm>
            <a:off x="1371600" y="457200"/>
            <a:ext cx="7315200" cy="1569660"/>
          </a:xfrm>
          <a:prstGeom prst="rect">
            <a:avLst/>
          </a:prstGeom>
          <a:solidFill>
            <a:schemeClr val="accent6">
              <a:lumMod val="20000"/>
              <a:lumOff val="80000"/>
            </a:schemeClr>
          </a:solidFill>
        </p:spPr>
        <p:txBody>
          <a:bodyPr wrap="square">
            <a:spAutoFit/>
          </a:bodyPr>
          <a:lstStyle/>
          <a:p>
            <a:pPr marL="457200" indent="-457200">
              <a:buFont typeface="Arial" panose="020B0604020202020204" pitchFamily="34" charset="0"/>
              <a:buChar char="•"/>
            </a:pPr>
            <a:r>
              <a:rPr lang="en-US" sz="2400" dirty="0"/>
              <a:t>Forty cases already granted for October 2016 Term</a:t>
            </a:r>
          </a:p>
          <a:p>
            <a:pPr marL="457200" indent="-457200">
              <a:buFont typeface="Arial" panose="020B0604020202020204" pitchFamily="34" charset="0"/>
              <a:buChar char="•"/>
            </a:pPr>
            <a:r>
              <a:rPr lang="en-US" sz="2400" dirty="0"/>
              <a:t>Only six involve criminal law</a:t>
            </a:r>
          </a:p>
          <a:p>
            <a:pPr marL="457200" indent="-457200">
              <a:buFont typeface="Arial" panose="020B0604020202020204" pitchFamily="34" charset="0"/>
              <a:buChar char="•"/>
            </a:pPr>
            <a:r>
              <a:rPr lang="en-US" sz="2400" dirty="0"/>
              <a:t>Possibly the most far reaching:  </a:t>
            </a:r>
            <a:r>
              <a:rPr lang="en-US" sz="2400" i="1" dirty="0"/>
              <a:t>Pena-Rodriguez v. Colorado</a:t>
            </a:r>
            <a:endParaRPr lang="en-US" sz="2400" dirty="0"/>
          </a:p>
        </p:txBody>
      </p:sp>
    </p:spTree>
    <p:extLst>
      <p:ext uri="{BB962C8B-B14F-4D97-AF65-F5344CB8AC3E}">
        <p14:creationId xmlns:p14="http://schemas.microsoft.com/office/powerpoint/2010/main" val="29259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483" y="304800"/>
            <a:ext cx="7498080" cy="1143000"/>
          </a:xfrm>
        </p:spPr>
        <p:txBody>
          <a:bodyPr>
            <a:normAutofit fontScale="90000"/>
          </a:bodyPr>
          <a:lstStyle/>
          <a:p>
            <a:r>
              <a:rPr lang="en-US" i="1" dirty="0"/>
              <a:t>McDonnell v. United States</a:t>
            </a:r>
            <a:br>
              <a:rPr lang="en-US" dirty="0"/>
            </a:br>
            <a:r>
              <a:rPr lang="en-US" sz="2800" dirty="0">
                <a:effectLst/>
              </a:rPr>
              <a:t>136 S. Ct. 2355 (2016)</a:t>
            </a:r>
          </a:p>
        </p:txBody>
      </p:sp>
      <p:sp>
        <p:nvSpPr>
          <p:cNvPr id="3" name="Content Placeholder 2"/>
          <p:cNvSpPr>
            <a:spLocks noGrp="1"/>
          </p:cNvSpPr>
          <p:nvPr>
            <p:ph idx="1"/>
          </p:nvPr>
        </p:nvSpPr>
        <p:spPr>
          <a:xfrm>
            <a:off x="1349309" y="1676400"/>
            <a:ext cx="7620317" cy="2627348"/>
          </a:xfrm>
        </p:spPr>
        <p:txBody>
          <a:bodyPr>
            <a:noAutofit/>
          </a:bodyPr>
          <a:lstStyle/>
          <a:p>
            <a:pPr marL="82296" indent="0">
              <a:buNone/>
            </a:pPr>
            <a:r>
              <a:rPr lang="en-US" sz="2400" dirty="0"/>
              <a:t>Under 18 U.S.C. § 201(b)(2)(A), "the Government was required to show that Governor McDonnell committed an 'official act' in exchange for the loans and gifts. . . . [S]</a:t>
            </a:r>
            <a:r>
              <a:rPr lang="en-US" sz="2400" dirty="0" err="1"/>
              <a:t>etting</a:t>
            </a:r>
            <a:r>
              <a:rPr lang="en-US" sz="2400" dirty="0"/>
              <a:t> up a meeting, calling another public official, or hosting an event does not, standing alone, qualify as an 'official act' [as defined in § 201(a)(3)]."</a:t>
            </a:r>
          </a:p>
        </p:txBody>
      </p:sp>
      <p:pic>
        <p:nvPicPr>
          <p:cNvPr id="4" name="Picture 3"/>
          <p:cNvPicPr>
            <a:picLocks noChangeAspect="1"/>
          </p:cNvPicPr>
          <p:nvPr/>
        </p:nvPicPr>
        <p:blipFill>
          <a:blip r:embed="rId3"/>
          <a:stretch>
            <a:fillRect/>
          </a:stretch>
        </p:blipFill>
        <p:spPr>
          <a:xfrm>
            <a:off x="4648200" y="3886200"/>
            <a:ext cx="4181475" cy="2570264"/>
          </a:xfrm>
          <a:prstGeom prst="rect">
            <a:avLst/>
          </a:prstGeom>
        </p:spPr>
      </p:pic>
    </p:spTree>
    <p:extLst>
      <p:ext uri="{BB962C8B-B14F-4D97-AF65-F5344CB8AC3E}">
        <p14:creationId xmlns:p14="http://schemas.microsoft.com/office/powerpoint/2010/main" val="5932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Utah v. </a:t>
            </a:r>
            <a:r>
              <a:rPr lang="en-US" i="1" dirty="0" err="1"/>
              <a:t>Strieff</a:t>
            </a:r>
            <a:br>
              <a:rPr lang="en-US" dirty="0"/>
            </a:br>
            <a:r>
              <a:rPr lang="en-US" sz="2800" dirty="0">
                <a:effectLst/>
              </a:rPr>
              <a:t>136 S. Ct. 2056 (2016)</a:t>
            </a:r>
          </a:p>
        </p:txBody>
      </p:sp>
      <p:sp>
        <p:nvSpPr>
          <p:cNvPr id="3" name="Content Placeholder 2"/>
          <p:cNvSpPr>
            <a:spLocks noGrp="1"/>
          </p:cNvSpPr>
          <p:nvPr>
            <p:ph idx="1"/>
          </p:nvPr>
        </p:nvSpPr>
        <p:spPr>
          <a:xfrm>
            <a:off x="1435608" y="1523999"/>
            <a:ext cx="7638288" cy="3047999"/>
          </a:xfrm>
        </p:spPr>
        <p:txBody>
          <a:bodyPr>
            <a:normAutofit fontScale="85000" lnSpcReduction="20000"/>
          </a:bodyPr>
          <a:lstStyle/>
          <a:p>
            <a:pPr marL="82296" indent="0">
              <a:lnSpc>
                <a:spcPct val="120000"/>
              </a:lnSpc>
              <a:buNone/>
            </a:pPr>
            <a:r>
              <a:rPr lang="en-US" dirty="0"/>
              <a:t>"[E]</a:t>
            </a:r>
            <a:r>
              <a:rPr lang="en-US" dirty="0" err="1"/>
              <a:t>vidence</a:t>
            </a:r>
            <a:r>
              <a:rPr lang="en-US" dirty="0"/>
              <a:t> discovered on </a:t>
            </a:r>
            <a:r>
              <a:rPr lang="en-US" dirty="0" err="1"/>
              <a:t>Strieff's</a:t>
            </a:r>
            <a:r>
              <a:rPr lang="en-US" dirty="0"/>
              <a:t> person was admissible because the unlawful stop was sufficiently attenuated by [a] pre-existing arrest warrant. . . . The discovery of that warrant broke the causal chain . . . . And, it is especially significant that there is no evidence that [the] illegal stop reflected flagrantly unlawful police misconduct."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225385"/>
            <a:ext cx="1903538" cy="2380692"/>
          </a:xfrm>
          <a:prstGeom prst="rect">
            <a:avLst/>
          </a:prstGeom>
        </p:spPr>
      </p:pic>
      <p:sp>
        <p:nvSpPr>
          <p:cNvPr id="5" name="Rectangle 4"/>
          <p:cNvSpPr/>
          <p:nvPr/>
        </p:nvSpPr>
        <p:spPr>
          <a:xfrm>
            <a:off x="1135442" y="4658013"/>
            <a:ext cx="5410200" cy="1862048"/>
          </a:xfrm>
          <a:prstGeom prst="rect">
            <a:avLst/>
          </a:prstGeom>
          <a:solidFill>
            <a:schemeClr val="accent3">
              <a:lumMod val="20000"/>
              <a:lumOff val="80000"/>
            </a:schemeClr>
          </a:solidFill>
        </p:spPr>
        <p:txBody>
          <a:bodyPr wrap="square">
            <a:spAutoFit/>
          </a:bodyPr>
          <a:lstStyle/>
          <a:p>
            <a:r>
              <a:rPr lang="en-US" sz="2300" i="1" dirty="0"/>
              <a:t> Justice Kagan’s translation: "So long as the target is one of the many millions of people in this country with an outstanding arrest warrant, anything the officer finds in a search is fair game for use in a criminal prosecution."</a:t>
            </a:r>
          </a:p>
        </p:txBody>
      </p:sp>
    </p:spTree>
    <p:extLst>
      <p:ext uri="{BB962C8B-B14F-4D97-AF65-F5344CB8AC3E}">
        <p14:creationId xmlns:p14="http://schemas.microsoft.com/office/powerpoint/2010/main" val="83953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Birchfield v. North Dakota</a:t>
            </a:r>
            <a:br>
              <a:rPr lang="en-US" dirty="0"/>
            </a:br>
            <a:r>
              <a:rPr lang="en-US" sz="2800" dirty="0">
                <a:effectLst/>
              </a:rPr>
              <a:t>136 S. Ct. 2160 (2016)</a:t>
            </a:r>
          </a:p>
        </p:txBody>
      </p:sp>
      <p:sp>
        <p:nvSpPr>
          <p:cNvPr id="3" name="Content Placeholder 2"/>
          <p:cNvSpPr>
            <a:spLocks noGrp="1"/>
          </p:cNvSpPr>
          <p:nvPr>
            <p:ph idx="1"/>
          </p:nvPr>
        </p:nvSpPr>
        <p:spPr>
          <a:xfrm>
            <a:off x="1435608" y="1524000"/>
            <a:ext cx="7327392" cy="3352800"/>
          </a:xfrm>
        </p:spPr>
        <p:txBody>
          <a:bodyPr>
            <a:normAutofit fontScale="77500" lnSpcReduction="20000"/>
          </a:bodyPr>
          <a:lstStyle/>
          <a:p>
            <a:pPr marL="82296" indent="0">
              <a:lnSpc>
                <a:spcPct val="120000"/>
              </a:lnSpc>
              <a:buNone/>
            </a:pPr>
            <a:r>
              <a:rPr lang="en-US" dirty="0"/>
              <a:t>"[T]he Fourth Amendment permits warrantless breath tests incident to arrests for drunk driving.  The impact of breath tests on privacy is slight, and the need for . . . testing is great.  We reach a different conclusion with respect to blood tests.  Blood tests are significantly more intrusive, and their reasonableness must be judged in light of the availability of the less invasive alternative of a breath test. </a:t>
            </a:r>
          </a:p>
        </p:txBody>
      </p:sp>
      <p:pic>
        <p:nvPicPr>
          <p:cNvPr id="5" name="Picture 4"/>
          <p:cNvPicPr>
            <a:picLocks noChangeAspect="1"/>
          </p:cNvPicPr>
          <p:nvPr/>
        </p:nvPicPr>
        <p:blipFill>
          <a:blip r:embed="rId2"/>
          <a:stretch>
            <a:fillRect/>
          </a:stretch>
        </p:blipFill>
        <p:spPr>
          <a:xfrm>
            <a:off x="5486400" y="4343400"/>
            <a:ext cx="1890713" cy="2338781"/>
          </a:xfrm>
          <a:prstGeom prst="rect">
            <a:avLst/>
          </a:prstGeom>
        </p:spPr>
      </p:pic>
    </p:spTree>
    <p:extLst>
      <p:ext uri="{BB962C8B-B14F-4D97-AF65-F5344CB8AC3E}">
        <p14:creationId xmlns:p14="http://schemas.microsoft.com/office/powerpoint/2010/main" val="52302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Caetano v. Massachusetts</a:t>
            </a:r>
            <a:br>
              <a:rPr lang="en-US" dirty="0"/>
            </a:br>
            <a:r>
              <a:rPr lang="en-US" sz="2800" dirty="0">
                <a:effectLst/>
              </a:rPr>
              <a:t>136 S. Ct. 1027 (2016)</a:t>
            </a:r>
          </a:p>
        </p:txBody>
      </p:sp>
      <p:sp>
        <p:nvSpPr>
          <p:cNvPr id="3" name="Content Placeholder 2"/>
          <p:cNvSpPr>
            <a:spLocks noGrp="1"/>
          </p:cNvSpPr>
          <p:nvPr>
            <p:ph idx="1"/>
          </p:nvPr>
        </p:nvSpPr>
        <p:spPr>
          <a:xfrm>
            <a:off x="1435608" y="1524000"/>
            <a:ext cx="7638288" cy="3124200"/>
          </a:xfrm>
        </p:spPr>
        <p:txBody>
          <a:bodyPr>
            <a:noAutofit/>
          </a:bodyPr>
          <a:lstStyle/>
          <a:p>
            <a:pPr marL="82296" indent="0">
              <a:lnSpc>
                <a:spcPct val="100000"/>
              </a:lnSpc>
              <a:buNone/>
            </a:pPr>
            <a:r>
              <a:rPr lang="en-US" sz="2400" dirty="0"/>
              <a:t>"The court offered three explanations to support its holding that the Second Amendment does not extend to stun guns.  First, . . . stun guns 'were not in common use at the time of the Second Amendment's enactment.' . . . [Second,] stun guns are "dangerous per se at common law and unusual' . . . . Finally, the court . . . found 'nothing in the record to suggest that [stun guns] are readily adaptable to use in the military.' . . . [This reasoning] . . . contradicts this Court's precedent."</a:t>
            </a:r>
          </a:p>
        </p:txBody>
      </p:sp>
      <p:pic>
        <p:nvPicPr>
          <p:cNvPr id="2050" name="Picture 2" descr="https://img.washingtonpost.com/wp-apps/imrs.php?src=https://img.washingtonpost.com/news/volokh-conspiracy/wp-content/uploads/sites/14/2015/08/Merlin_1259849.jpg&amp;w=14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4624137"/>
            <a:ext cx="3109521" cy="200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Williams v. Pennsylvania</a:t>
            </a:r>
            <a:br>
              <a:rPr lang="en-US" dirty="0"/>
            </a:br>
            <a:r>
              <a:rPr lang="en-US" sz="2800" dirty="0">
                <a:effectLst/>
              </a:rPr>
              <a:t> 136 S. Ct. 1899 (2016)</a:t>
            </a:r>
          </a:p>
        </p:txBody>
      </p:sp>
      <p:sp>
        <p:nvSpPr>
          <p:cNvPr id="3" name="Content Placeholder 2"/>
          <p:cNvSpPr>
            <a:spLocks noGrp="1"/>
          </p:cNvSpPr>
          <p:nvPr>
            <p:ph idx="1"/>
          </p:nvPr>
        </p:nvSpPr>
        <p:spPr>
          <a:xfrm>
            <a:off x="1435608" y="1524000"/>
            <a:ext cx="7638288" cy="3200400"/>
          </a:xfrm>
        </p:spPr>
        <p:txBody>
          <a:bodyPr>
            <a:normAutofit fontScale="77500" lnSpcReduction="20000"/>
          </a:bodyPr>
          <a:lstStyle/>
          <a:p>
            <a:pPr marL="82296" indent="0">
              <a:lnSpc>
                <a:spcPct val="120000"/>
              </a:lnSpc>
              <a:buNone/>
            </a:pPr>
            <a:r>
              <a:rPr lang="en-US" dirty="0"/>
              <a:t>"One of the justices on the State Supreme Court had been the district attorney who gave his official approval to seek the death penalty in the prisoner's case. * * *  The involvement of multiple actors and the passage of time do not relieve the former prosecutor of the duty to withdraw in order to ensure the neutrality of the judicial process in determining the consequences that his . . . earlier, critical decision may have set in motion."</a:t>
            </a:r>
          </a:p>
        </p:txBody>
      </p:sp>
      <p:pic>
        <p:nvPicPr>
          <p:cNvPr id="4" name="Picture 3"/>
          <p:cNvPicPr>
            <a:picLocks noChangeAspect="1"/>
          </p:cNvPicPr>
          <p:nvPr/>
        </p:nvPicPr>
        <p:blipFill>
          <a:blip r:embed="rId2"/>
          <a:stretch>
            <a:fillRect/>
          </a:stretch>
        </p:blipFill>
        <p:spPr>
          <a:xfrm>
            <a:off x="7322935" y="4834773"/>
            <a:ext cx="1034578" cy="1676400"/>
          </a:xfrm>
          <a:prstGeom prst="rect">
            <a:avLst/>
          </a:prstGeom>
        </p:spPr>
      </p:pic>
      <p:pic>
        <p:nvPicPr>
          <p:cNvPr id="6" name="Picture 5"/>
          <p:cNvPicPr>
            <a:picLocks noChangeAspect="1"/>
          </p:cNvPicPr>
          <p:nvPr/>
        </p:nvPicPr>
        <p:blipFill>
          <a:blip r:embed="rId3"/>
          <a:stretch>
            <a:fillRect/>
          </a:stretch>
        </p:blipFill>
        <p:spPr>
          <a:xfrm>
            <a:off x="1722165" y="4830762"/>
            <a:ext cx="1514475" cy="1676400"/>
          </a:xfrm>
          <a:prstGeom prst="rect">
            <a:avLst/>
          </a:prstGeom>
        </p:spPr>
      </p:pic>
      <p:pic>
        <p:nvPicPr>
          <p:cNvPr id="7" name="Picture 6"/>
          <p:cNvPicPr>
            <a:picLocks noChangeAspect="1"/>
          </p:cNvPicPr>
          <p:nvPr/>
        </p:nvPicPr>
        <p:blipFill>
          <a:blip r:embed="rId4"/>
          <a:stretch>
            <a:fillRect/>
          </a:stretch>
        </p:blipFill>
        <p:spPr>
          <a:xfrm>
            <a:off x="3352800" y="4830762"/>
            <a:ext cx="1377266" cy="1676400"/>
          </a:xfrm>
          <a:prstGeom prst="rect">
            <a:avLst/>
          </a:prstGeom>
        </p:spPr>
      </p:pic>
      <p:pic>
        <p:nvPicPr>
          <p:cNvPr id="8" name="Picture 7"/>
          <p:cNvPicPr>
            <a:picLocks noChangeAspect="1"/>
          </p:cNvPicPr>
          <p:nvPr/>
        </p:nvPicPr>
        <p:blipFill>
          <a:blip r:embed="rId5"/>
          <a:stretch>
            <a:fillRect/>
          </a:stretch>
        </p:blipFill>
        <p:spPr>
          <a:xfrm>
            <a:off x="5786748" y="4830762"/>
            <a:ext cx="1303867" cy="1676400"/>
          </a:xfrm>
          <a:prstGeom prst="rect">
            <a:avLst/>
          </a:prstGeom>
        </p:spPr>
      </p:pic>
    </p:spTree>
    <p:extLst>
      <p:ext uri="{BB962C8B-B14F-4D97-AF65-F5344CB8AC3E}">
        <p14:creationId xmlns:p14="http://schemas.microsoft.com/office/powerpoint/2010/main" val="14606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Ocasio v. United States</a:t>
            </a:r>
            <a:br>
              <a:rPr lang="en-US" dirty="0"/>
            </a:br>
            <a:r>
              <a:rPr lang="en-US" sz="2800" dirty="0">
                <a:effectLst/>
              </a:rPr>
              <a:t>136 S. Ct. 1423 (2016)</a:t>
            </a:r>
          </a:p>
        </p:txBody>
      </p:sp>
      <p:sp>
        <p:nvSpPr>
          <p:cNvPr id="3" name="Content Placeholder 2"/>
          <p:cNvSpPr>
            <a:spLocks noGrp="1"/>
          </p:cNvSpPr>
          <p:nvPr>
            <p:ph idx="1"/>
          </p:nvPr>
        </p:nvSpPr>
        <p:spPr>
          <a:xfrm>
            <a:off x="1435608" y="1524000"/>
            <a:ext cx="7638288" cy="2118519"/>
          </a:xfrm>
        </p:spPr>
        <p:txBody>
          <a:bodyPr>
            <a:normAutofit fontScale="77500" lnSpcReduction="20000"/>
          </a:bodyPr>
          <a:lstStyle/>
          <a:p>
            <a:pPr marL="82296" indent="0">
              <a:lnSpc>
                <a:spcPct val="120000"/>
              </a:lnSpc>
              <a:buNone/>
            </a:pPr>
            <a:r>
              <a:rPr lang="en-US" dirty="0"/>
              <a:t>"A defendant may be convicted of conspiring to violate the Hobbs Act [i.e. extortion] based on proof that he reached an agreement with the owner of the property in question to obtain that property under color of official right."</a:t>
            </a:r>
          </a:p>
        </p:txBody>
      </p:sp>
      <p:pic>
        <p:nvPicPr>
          <p:cNvPr id="1026" name="Picture 2" descr="http://i.dailymail.co.uk/i/pix/2011/02/24/article-1360288-0D582093000005DC-605_470x2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2519"/>
            <a:ext cx="4587304" cy="281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Musacchio</a:t>
            </a:r>
            <a:r>
              <a:rPr lang="en-US" i="1" dirty="0"/>
              <a:t> v. United States</a:t>
            </a:r>
            <a:br>
              <a:rPr lang="en-US" dirty="0"/>
            </a:br>
            <a:r>
              <a:rPr lang="en-US" sz="2800" dirty="0">
                <a:effectLst/>
              </a:rPr>
              <a:t>136 S. Ct. 709 (2016)</a:t>
            </a:r>
          </a:p>
        </p:txBody>
      </p:sp>
      <p:sp>
        <p:nvSpPr>
          <p:cNvPr id="3" name="Content Placeholder 2"/>
          <p:cNvSpPr>
            <a:spLocks noGrp="1"/>
          </p:cNvSpPr>
          <p:nvPr>
            <p:ph idx="1"/>
          </p:nvPr>
        </p:nvSpPr>
        <p:spPr>
          <a:xfrm>
            <a:off x="1435608" y="1524000"/>
            <a:ext cx="7638288" cy="2438400"/>
          </a:xfrm>
        </p:spPr>
        <p:txBody>
          <a:bodyPr>
            <a:normAutofit fontScale="77500" lnSpcReduction="20000"/>
          </a:bodyPr>
          <a:lstStyle/>
          <a:p>
            <a:pPr marL="82296" indent="0">
              <a:lnSpc>
                <a:spcPct val="120000"/>
              </a:lnSpc>
              <a:buNone/>
            </a:pPr>
            <a:r>
              <a:rPr lang="en-US" dirty="0"/>
              <a:t>"[W]hen a jury instruction sets forth all the elements of the charged crime but incorrectly adds one more element, a sufficiency challenge should be assessed against the elements of the charged crime, not against the erroneously heightened command in the jury instruction."</a:t>
            </a:r>
          </a:p>
        </p:txBody>
      </p:sp>
      <p:pic>
        <p:nvPicPr>
          <p:cNvPr id="1026" name="Picture 2" descr="(Note: This is an image of Michael Musacchio provided by his attor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994484"/>
            <a:ext cx="261518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el shipping log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26042"/>
            <a:ext cx="2851484" cy="285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3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Betterman</a:t>
            </a:r>
            <a:r>
              <a:rPr lang="en-US" i="1" dirty="0"/>
              <a:t> v. Montana</a:t>
            </a:r>
            <a:br>
              <a:rPr lang="en-US" dirty="0"/>
            </a:br>
            <a:r>
              <a:rPr lang="en-US" sz="2800" dirty="0">
                <a:effectLst/>
              </a:rPr>
              <a:t>136 S. Ct. 1609 (2016)</a:t>
            </a:r>
          </a:p>
        </p:txBody>
      </p:sp>
      <p:sp>
        <p:nvSpPr>
          <p:cNvPr id="3" name="Content Placeholder 2"/>
          <p:cNvSpPr>
            <a:spLocks noGrp="1"/>
          </p:cNvSpPr>
          <p:nvPr>
            <p:ph idx="1"/>
          </p:nvPr>
        </p:nvSpPr>
        <p:spPr>
          <a:xfrm>
            <a:off x="1435608" y="1524000"/>
            <a:ext cx="7638288" cy="2667000"/>
          </a:xfrm>
        </p:spPr>
        <p:txBody>
          <a:bodyPr>
            <a:noAutofit/>
          </a:bodyPr>
          <a:lstStyle/>
          <a:p>
            <a:pPr marL="82296" indent="0">
              <a:lnSpc>
                <a:spcPct val="100000"/>
              </a:lnSpc>
              <a:buNone/>
            </a:pPr>
            <a:r>
              <a:rPr lang="en-US" sz="2400" dirty="0"/>
              <a:t>"We hold that the [Sixth Amendment's Speedy Trial] guarantee . . . does not apply once a defendant has been found guilty at trial or has pleaded guilty to criminal charges.  For inordinate delay in sentencing . . . a defendant may have other recourse, including, in appropriate circumstances, . . . relief under the Due Process Clauses of the Fifth and Fourteenth Amendments. "</a:t>
            </a:r>
          </a:p>
        </p:txBody>
      </p:sp>
      <p:pic>
        <p:nvPicPr>
          <p:cNvPr id="4" name="Picture 3"/>
          <p:cNvPicPr>
            <a:picLocks noChangeAspect="1"/>
          </p:cNvPicPr>
          <p:nvPr/>
        </p:nvPicPr>
        <p:blipFill>
          <a:blip r:embed="rId2"/>
          <a:stretch>
            <a:fillRect/>
          </a:stretch>
        </p:blipFill>
        <p:spPr>
          <a:xfrm>
            <a:off x="1473122" y="4297362"/>
            <a:ext cx="1600200" cy="2068945"/>
          </a:xfrm>
          <a:prstGeom prst="rect">
            <a:avLst/>
          </a:prstGeom>
        </p:spPr>
      </p:pic>
      <p:sp>
        <p:nvSpPr>
          <p:cNvPr id="5" name="Rectangle 4"/>
          <p:cNvSpPr/>
          <p:nvPr/>
        </p:nvSpPr>
        <p:spPr>
          <a:xfrm>
            <a:off x="3276600" y="4724400"/>
            <a:ext cx="5797296" cy="830997"/>
          </a:xfrm>
          <a:prstGeom prst="rect">
            <a:avLst/>
          </a:prstGeom>
          <a:solidFill>
            <a:schemeClr val="accent2"/>
          </a:solidFill>
        </p:spPr>
        <p:txBody>
          <a:bodyPr wrap="square">
            <a:spAutoFit/>
          </a:bodyPr>
          <a:lstStyle/>
          <a:p>
            <a:r>
              <a:rPr lang="en-US" sz="2400" dirty="0"/>
              <a:t>April 19, 2012 - pleaded guilty to bail jumping</a:t>
            </a:r>
          </a:p>
          <a:p>
            <a:r>
              <a:rPr lang="en-US" sz="2400" dirty="0"/>
              <a:t>June 27, 2013  - sentenced to seven years</a:t>
            </a:r>
          </a:p>
        </p:txBody>
      </p:sp>
    </p:spTree>
    <p:extLst>
      <p:ext uri="{BB962C8B-B14F-4D97-AF65-F5344CB8AC3E}">
        <p14:creationId xmlns:p14="http://schemas.microsoft.com/office/powerpoint/2010/main" val="851231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07D1E-A757-4FA5-A73C-0C1FF1AF0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 General</Template>
  <TotalTime>0</TotalTime>
  <Words>875</Words>
  <Application>Microsoft Office PowerPoint</Application>
  <PresentationFormat>On-screen Show (4:3)</PresentationFormat>
  <Paragraphs>38</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Verdana</vt:lpstr>
      <vt:lpstr>Wingdings 2</vt:lpstr>
      <vt:lpstr>Solstice</vt:lpstr>
      <vt:lpstr>U.S. SUPREME COURT: YEAR IN REVIEW AND YEAR AHEAD</vt:lpstr>
      <vt:lpstr>McDonnell v. United States 136 S. Ct. 2355 (2016)</vt:lpstr>
      <vt:lpstr>Utah v. Strieff 136 S. Ct. 2056 (2016)</vt:lpstr>
      <vt:lpstr>Birchfield v. North Dakota 136 S. Ct. 2160 (2016)</vt:lpstr>
      <vt:lpstr>Caetano v. Massachusetts 136 S. Ct. 1027 (2016)</vt:lpstr>
      <vt:lpstr>Williams v. Pennsylvania  136 S. Ct. 1899 (2016)</vt:lpstr>
      <vt:lpstr>Ocasio v. United States 136 S. Ct. 1423 (2016)</vt:lpstr>
      <vt:lpstr>Musacchio v. United States 136 S. Ct. 709 (2016)</vt:lpstr>
      <vt:lpstr>Betterman v. Montana 136 S. Ct. 1609 (2016)</vt:lpstr>
      <vt:lpstr>October 2016 Term: Outlook</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2014-09-10T19:06:15Z</dcterms:created>
  <dcterms:modified xsi:type="dcterms:W3CDTF">2016-10-04T04:49:35Z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