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346" r:id="rId2"/>
    <p:sldId id="321" r:id="rId3"/>
    <p:sldId id="348" r:id="rId4"/>
    <p:sldId id="343" r:id="rId5"/>
    <p:sldId id="340" r:id="rId6"/>
    <p:sldId id="347" r:id="rId7"/>
    <p:sldId id="352" r:id="rId8"/>
    <p:sldId id="316" r:id="rId9"/>
    <p:sldId id="339" r:id="rId10"/>
    <p:sldId id="338" r:id="rId11"/>
    <p:sldId id="349" r:id="rId12"/>
    <p:sldId id="353" r:id="rId13"/>
  </p:sldIdLst>
  <p:sldSz cx="9144000" cy="6858000" type="screen4x3"/>
  <p:notesSz cx="6858000" cy="9144000"/>
  <p:custShowLst>
    <p:custShow name="PrintableHandouts" id="0">
      <p:sldLst>
        <p:sld r:id="rId9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C2A"/>
    <a:srgbClr val="FF9900"/>
    <a:srgbClr val="0006F8"/>
    <a:srgbClr val="33CCFF"/>
    <a:srgbClr val="126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-876" y="3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60" d="100"/>
          <a:sy n="60" d="100"/>
        </p:scale>
        <p:origin x="-3235" y="-245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6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6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image" Target="../media/image6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image" Target="../media/image6.jpe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image" Target="../media/image6.jpe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6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547534434301893E-2"/>
          <c:y val="3.1768890730763916E-2"/>
          <c:w val="0.87406574803149661"/>
          <c:h val="0.855295275590556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Army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1965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2010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43456</c:v>
                </c:pt>
                <c:pt idx="1">
                  <c:v>58999</c:v>
                </c:pt>
                <c:pt idx="2">
                  <c:v>16278</c:v>
                </c:pt>
                <c:pt idx="3">
                  <c:v>9270</c:v>
                </c:pt>
                <c:pt idx="4">
                  <c:v>4395</c:v>
                </c:pt>
                <c:pt idx="5">
                  <c:v>3493</c:v>
                </c:pt>
                <c:pt idx="6">
                  <c:v>1482</c:v>
                </c:pt>
                <c:pt idx="7">
                  <c:v>1790</c:v>
                </c:pt>
                <c:pt idx="8">
                  <c:v>2777</c:v>
                </c:pt>
                <c:pt idx="9">
                  <c:v>1883</c:v>
                </c:pt>
                <c:pt idx="10">
                  <c:v>1435</c:v>
                </c:pt>
                <c:pt idx="11" formatCode="#,##0">
                  <c:v>1010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Navy-Marine Corps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1965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2010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24565</c:v>
                </c:pt>
                <c:pt idx="1">
                  <c:v>29988</c:v>
                </c:pt>
                <c:pt idx="2">
                  <c:v>36804</c:v>
                </c:pt>
                <c:pt idx="3">
                  <c:v>15457</c:v>
                </c:pt>
                <c:pt idx="4">
                  <c:v>10735</c:v>
                </c:pt>
                <c:pt idx="5">
                  <c:v>8919</c:v>
                </c:pt>
                <c:pt idx="6">
                  <c:v>4437</c:v>
                </c:pt>
                <c:pt idx="7">
                  <c:v>5142</c:v>
                </c:pt>
                <c:pt idx="8">
                  <c:v>3949</c:v>
                </c:pt>
                <c:pt idx="9">
                  <c:v>434</c:v>
                </c:pt>
                <c:pt idx="10">
                  <c:v>346</c:v>
                </c:pt>
                <c:pt idx="11">
                  <c:v>983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Air Force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1965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2010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747</c:v>
                </c:pt>
                <c:pt idx="1">
                  <c:v>396</c:v>
                </c:pt>
                <c:pt idx="2">
                  <c:v>1820</c:v>
                </c:pt>
                <c:pt idx="3">
                  <c:v>1564</c:v>
                </c:pt>
                <c:pt idx="4">
                  <c:v>1511</c:v>
                </c:pt>
                <c:pt idx="5">
                  <c:v>1496</c:v>
                </c:pt>
                <c:pt idx="6">
                  <c:v>1094</c:v>
                </c:pt>
                <c:pt idx="7">
                  <c:v>897</c:v>
                </c:pt>
                <c:pt idx="8">
                  <c:v>1083</c:v>
                </c:pt>
                <c:pt idx="9">
                  <c:v>759</c:v>
                </c:pt>
                <c:pt idx="10">
                  <c:v>596</c:v>
                </c:pt>
                <c:pt idx="11">
                  <c:v>524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Coast Guard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pPr>
              <a:ln>
                <a:solidFill>
                  <a:srgbClr val="00000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1965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2010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327</c:v>
                </c:pt>
                <c:pt idx="1">
                  <c:v>252</c:v>
                </c:pt>
                <c:pt idx="2">
                  <c:v>460</c:v>
                </c:pt>
                <c:pt idx="3">
                  <c:v>239</c:v>
                </c:pt>
                <c:pt idx="4">
                  <c:v>126</c:v>
                </c:pt>
                <c:pt idx="5">
                  <c:v>103</c:v>
                </c:pt>
                <c:pt idx="6">
                  <c:v>33</c:v>
                </c:pt>
                <c:pt idx="7">
                  <c:v>44</c:v>
                </c:pt>
                <c:pt idx="8">
                  <c:v>73</c:v>
                </c:pt>
                <c:pt idx="9">
                  <c:v>41</c:v>
                </c:pt>
                <c:pt idx="10">
                  <c:v>75</c:v>
                </c:pt>
                <c:pt idx="11">
                  <c:v>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352544"/>
        <c:axId val="148352928"/>
      </c:lineChart>
      <c:catAx>
        <c:axId val="14835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48352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8352928"/>
        <c:scaling>
          <c:orientation val="minMax"/>
        </c:scaling>
        <c:delete val="0"/>
        <c:axPos val="l"/>
        <c:majorGridlines>
          <c:spPr>
            <a:ln>
              <a:solidFill>
                <a:srgbClr val="000000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48352544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t"/>
      <c:layout>
        <c:manualLayout>
          <c:xMode val="edge"/>
          <c:yMode val="edge"/>
          <c:x val="0.18115966754155727"/>
          <c:y val="5.7568187651138518E-2"/>
          <c:w val="0.75712500000000404"/>
          <c:h val="7.5421448995816209E-2"/>
        </c:manualLayout>
      </c:layout>
      <c:overlay val="1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Army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1322</c:v>
                </c:pt>
                <c:pt idx="1">
                  <c:v>1434</c:v>
                </c:pt>
                <c:pt idx="2">
                  <c:v>1158</c:v>
                </c:pt>
                <c:pt idx="3">
                  <c:v>1156</c:v>
                </c:pt>
                <c:pt idx="4">
                  <c:v>1056</c:v>
                </c:pt>
                <c:pt idx="5">
                  <c:v>1081</c:v>
                </c:pt>
                <c:pt idx="6">
                  <c:v>1190</c:v>
                </c:pt>
                <c:pt idx="7">
                  <c:v>1087</c:v>
                </c:pt>
                <c:pt idx="8">
                  <c:v>979</c:v>
                </c:pt>
                <c:pt idx="9">
                  <c:v>587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Navy-MC</c:v>
                </c:pt>
              </c:strCache>
            </c:strRef>
          </c:tx>
          <c:spPr>
            <a:solidFill>
              <a:srgbClr val="005C2A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1577</c:v>
                </c:pt>
                <c:pt idx="1">
                  <c:v>1346</c:v>
                </c:pt>
                <c:pt idx="2">
                  <c:v>1253</c:v>
                </c:pt>
                <c:pt idx="3">
                  <c:v>1112</c:v>
                </c:pt>
                <c:pt idx="4">
                  <c:v>1125</c:v>
                </c:pt>
                <c:pt idx="5">
                  <c:v>898</c:v>
                </c:pt>
                <c:pt idx="6">
                  <c:v>722</c:v>
                </c:pt>
                <c:pt idx="7">
                  <c:v>720</c:v>
                </c:pt>
                <c:pt idx="8">
                  <c:v>692</c:v>
                </c:pt>
                <c:pt idx="9">
                  <c:v>358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796</c:v>
                </c:pt>
                <c:pt idx="1">
                  <c:v>711</c:v>
                </c:pt>
                <c:pt idx="2">
                  <c:v>563</c:v>
                </c:pt>
                <c:pt idx="3">
                  <c:v>391</c:v>
                </c:pt>
                <c:pt idx="4">
                  <c:v>595</c:v>
                </c:pt>
                <c:pt idx="5">
                  <c:v>664</c:v>
                </c:pt>
                <c:pt idx="6">
                  <c:v>571</c:v>
                </c:pt>
                <c:pt idx="7">
                  <c:v>619</c:v>
                </c:pt>
                <c:pt idx="8">
                  <c:v>500</c:v>
                </c:pt>
                <c:pt idx="9">
                  <c:v>199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48</c:v>
                </c:pt>
                <c:pt idx="1">
                  <c:v>40</c:v>
                </c:pt>
                <c:pt idx="2">
                  <c:v>32</c:v>
                </c:pt>
                <c:pt idx="3">
                  <c:v>31</c:v>
                </c:pt>
                <c:pt idx="4">
                  <c:v>32</c:v>
                </c:pt>
                <c:pt idx="5">
                  <c:v>18</c:v>
                </c:pt>
                <c:pt idx="6">
                  <c:v>28</c:v>
                </c:pt>
                <c:pt idx="7">
                  <c:v>23</c:v>
                </c:pt>
                <c:pt idx="8">
                  <c:v>45</c:v>
                </c:pt>
                <c:pt idx="9">
                  <c:v>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3743</c:v>
                </c:pt>
                <c:pt idx="1">
                  <c:v>3531</c:v>
                </c:pt>
                <c:pt idx="2">
                  <c:v>3008</c:v>
                </c:pt>
                <c:pt idx="3">
                  <c:v>2690</c:v>
                </c:pt>
                <c:pt idx="4">
                  <c:v>2808</c:v>
                </c:pt>
                <c:pt idx="5">
                  <c:v>2661</c:v>
                </c:pt>
                <c:pt idx="6">
                  <c:v>2511</c:v>
                </c:pt>
                <c:pt idx="7">
                  <c:v>2449</c:v>
                </c:pt>
                <c:pt idx="8">
                  <c:v>2216</c:v>
                </c:pt>
                <c:pt idx="9">
                  <c:v>1161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9235832"/>
        <c:axId val="149240312"/>
        <c:axId val="0"/>
      </c:bar3DChart>
      <c:catAx>
        <c:axId val="149235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9240312"/>
        <c:crosses val="autoZero"/>
        <c:auto val="1"/>
        <c:lblAlgn val="ctr"/>
        <c:lblOffset val="100"/>
        <c:noMultiLvlLbl val="0"/>
      </c:catAx>
      <c:valAx>
        <c:axId val="149240312"/>
        <c:scaling>
          <c:orientation val="minMax"/>
        </c:scaling>
        <c:delete val="0"/>
        <c:axPos val="l"/>
        <c:majorGridlines>
          <c:spPr>
            <a:ln>
              <a:solidFill>
                <a:srgbClr val="000000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149235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715441819772562"/>
          <c:y val="9.6682108911143386E-2"/>
          <c:w val="0.16127938794884686"/>
          <c:h val="0.583981856636852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Army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1323</c:v>
                </c:pt>
                <c:pt idx="1">
                  <c:v>1268</c:v>
                </c:pt>
                <c:pt idx="2">
                  <c:v>1167</c:v>
                </c:pt>
                <c:pt idx="3">
                  <c:v>618</c:v>
                </c:pt>
                <c:pt idx="4">
                  <c:v>627</c:v>
                </c:pt>
                <c:pt idx="5">
                  <c:v>573</c:v>
                </c:pt>
                <c:pt idx="6">
                  <c:v>561</c:v>
                </c:pt>
                <c:pt idx="7">
                  <c:v>684</c:v>
                </c:pt>
                <c:pt idx="8">
                  <c:v>686</c:v>
                </c:pt>
                <c:pt idx="9">
                  <c:v>587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Navy-MC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1787</c:v>
                </c:pt>
                <c:pt idx="1">
                  <c:v>1590</c:v>
                </c:pt>
                <c:pt idx="2">
                  <c:v>937</c:v>
                </c:pt>
                <c:pt idx="3">
                  <c:v>788</c:v>
                </c:pt>
                <c:pt idx="4">
                  <c:v>688</c:v>
                </c:pt>
                <c:pt idx="5">
                  <c:v>529</c:v>
                </c:pt>
                <c:pt idx="6">
                  <c:v>536</c:v>
                </c:pt>
                <c:pt idx="7">
                  <c:v>431</c:v>
                </c:pt>
                <c:pt idx="8">
                  <c:v>402</c:v>
                </c:pt>
                <c:pt idx="9">
                  <c:v>359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735</c:v>
                </c:pt>
                <c:pt idx="1">
                  <c:v>540</c:v>
                </c:pt>
                <c:pt idx="2">
                  <c:v>390</c:v>
                </c:pt>
                <c:pt idx="3">
                  <c:v>345</c:v>
                </c:pt>
                <c:pt idx="4">
                  <c:v>265</c:v>
                </c:pt>
                <c:pt idx="5">
                  <c:v>214</c:v>
                </c:pt>
                <c:pt idx="6">
                  <c:v>260</c:v>
                </c:pt>
                <c:pt idx="7">
                  <c:v>369</c:v>
                </c:pt>
                <c:pt idx="8">
                  <c:v>246</c:v>
                </c:pt>
                <c:pt idx="9">
                  <c:v>199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23</c:v>
                </c:pt>
                <c:pt idx="1">
                  <c:v>25</c:v>
                </c:pt>
                <c:pt idx="2">
                  <c:v>21</c:v>
                </c:pt>
                <c:pt idx="3">
                  <c:v>26</c:v>
                </c:pt>
                <c:pt idx="4">
                  <c:v>15</c:v>
                </c:pt>
                <c:pt idx="5">
                  <c:v>14</c:v>
                </c:pt>
                <c:pt idx="6">
                  <c:v>19</c:v>
                </c:pt>
                <c:pt idx="7">
                  <c:v>9</c:v>
                </c:pt>
                <c:pt idx="8">
                  <c:v>9</c:v>
                </c:pt>
                <c:pt idx="9">
                  <c:v>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3868</c:v>
                </c:pt>
                <c:pt idx="1">
                  <c:v>3423</c:v>
                </c:pt>
                <c:pt idx="2">
                  <c:v>2515</c:v>
                </c:pt>
                <c:pt idx="3">
                  <c:v>1977</c:v>
                </c:pt>
                <c:pt idx="4">
                  <c:v>1595</c:v>
                </c:pt>
                <c:pt idx="5">
                  <c:v>1330</c:v>
                </c:pt>
                <c:pt idx="6">
                  <c:v>1376</c:v>
                </c:pt>
                <c:pt idx="7">
                  <c:v>1493</c:v>
                </c:pt>
                <c:pt idx="8">
                  <c:v>1343</c:v>
                </c:pt>
                <c:pt idx="9" formatCode="#,##0">
                  <c:v>1161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9298416"/>
        <c:axId val="149298800"/>
        <c:axId val="0"/>
      </c:bar3DChart>
      <c:catAx>
        <c:axId val="149298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9298800"/>
        <c:crosses val="autoZero"/>
        <c:auto val="1"/>
        <c:lblAlgn val="ctr"/>
        <c:lblOffset val="100"/>
        <c:noMultiLvlLbl val="0"/>
      </c:catAx>
      <c:valAx>
        <c:axId val="149298800"/>
        <c:scaling>
          <c:orientation val="minMax"/>
        </c:scaling>
        <c:delete val="0"/>
        <c:axPos val="l"/>
        <c:majorGridlines>
          <c:spPr>
            <a:ln>
              <a:solidFill>
                <a:srgbClr val="000000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149298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19171041120034"/>
          <c:y val="9.3666233875021043E-2"/>
          <c:w val="0.13291940069991282"/>
          <c:h val="0.6131994471435777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  <a:ln w="12700">
          <a:solidFill>
            <a:schemeClr val="tx1"/>
          </a:solidFill>
          <a:prstDash val="solid"/>
        </a:ln>
      </c:spPr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2835519677094025E-2"/>
          <c:y val="6.1068702290076354E-2"/>
          <c:w val="0.87083753784056561"/>
          <c:h val="0.828244274809160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Sheet1!$A$2:$F$2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2060"/>
            </a:solidFill>
            <a:ln w="1027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5138518649473435E-3"/>
                  <c:y val="-3.1420884340022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1938789327041533E-3"/>
                  <c:y val="-1.5834291907725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7815813118593934E-3"/>
                  <c:y val="-1.6166026695451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5628507618436944E-3"/>
                  <c:y val="-3.7573944367275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2154685807439391E-3"/>
                  <c:y val="-3.4331672392705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8864139128799714E-3"/>
                  <c:y val="-2.79823647030782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2593522145503907E-2"/>
                  <c:y val="-2.8553640192288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3109142607173868E-3"/>
                  <c:y val="-1.2325817563243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7.3706255468067505E-3"/>
                  <c:y val="-1.36006259715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6.5223097112860904E-3"/>
                  <c:y val="-3.0778203759513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5.9347112860892413E-3"/>
                  <c:y val="-1.9024618398406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8.4417104111984987E-3"/>
                  <c:y val="-1.6090376648120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4.1666666666667681E-3"/>
                  <c:y val="-1.271404647854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20556">
                <a:noFill/>
              </a:ln>
            </c:spPr>
            <c:txPr>
              <a:bodyPr/>
              <a:lstStyle/>
              <a:p>
                <a:pPr>
                  <a:defRPr sz="951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Sheet1!$G$1:$Q$1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 (thru 8/31)</c:v>
                </c:pt>
              </c:strCache>
            </c:strRef>
          </c:cat>
          <c:val>
            <c:numRef>
              <c:f>Sheet1!$G$2:$Q$2</c:f>
              <c:numCache>
                <c:formatCode>General</c:formatCode>
                <c:ptCount val="11"/>
                <c:pt idx="0">
                  <c:v>1006</c:v>
                </c:pt>
                <c:pt idx="1">
                  <c:v>937</c:v>
                </c:pt>
                <c:pt idx="2">
                  <c:v>836</c:v>
                </c:pt>
                <c:pt idx="3">
                  <c:v>856</c:v>
                </c:pt>
                <c:pt idx="4">
                  <c:v>721</c:v>
                </c:pt>
                <c:pt idx="5">
                  <c:v>700</c:v>
                </c:pt>
                <c:pt idx="6">
                  <c:v>802</c:v>
                </c:pt>
                <c:pt idx="7">
                  <c:v>806</c:v>
                </c:pt>
                <c:pt idx="8">
                  <c:v>853</c:v>
                </c:pt>
                <c:pt idx="9">
                  <c:v>789</c:v>
                </c:pt>
                <c:pt idx="10">
                  <c:v>680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49347864"/>
        <c:axId val="148436968"/>
        <c:axId val="0"/>
      </c:bar3DChart>
      <c:catAx>
        <c:axId val="149347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5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51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48436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8436968"/>
        <c:scaling>
          <c:orientation val="minMax"/>
        </c:scaling>
        <c:delete val="0"/>
        <c:axPos val="l"/>
        <c:majorGridlines>
          <c:spPr>
            <a:ln w="256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5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57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49347864"/>
        <c:crosses val="autoZero"/>
        <c:crossBetween val="between"/>
      </c:valAx>
      <c:spPr>
        <a:noFill/>
        <a:ln w="2055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3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  <a:ln w="12700">
          <a:solidFill>
            <a:schemeClr val="tx1"/>
          </a:solidFill>
          <a:prstDash val="solid"/>
        </a:ln>
      </c:spPr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1912766522162256E-2"/>
          <c:y val="6.6793858416575119E-2"/>
          <c:w val="0.88597376387487392"/>
          <c:h val="0.822519083969465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Sheet1!$A$2:$F$2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2060"/>
            </a:solidFill>
            <a:ln w="1516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4196673449526692E-3"/>
                  <c:y val="-6.367830774340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2924887198089001E-3"/>
                  <c:y val="-8.89579235112285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7789746085110307E-3"/>
                  <c:y val="-6.5276550085583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0701362470140817E-3"/>
                  <c:y val="-1.3742431596965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7380130142352477E-3"/>
                  <c:y val="-2.4410821312263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335287471343609E-3"/>
                  <c:y val="-2.1089771639826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9.7199627444130975E-3"/>
                  <c:y val="-2.1412071962405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1519063279684045E-3"/>
                  <c:y val="-9.6393899604363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838516323100062E-3"/>
                  <c:y val="-1.5871445724650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5.1247456427498152E-3"/>
                  <c:y val="-2.3367651942876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3.5931554386722801E-3"/>
                  <c:y val="-2.4683587464480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7.153300008847209E-3"/>
                  <c:y val="-2.0571340980507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30328">
                <a:noFill/>
              </a:ln>
            </c:spPr>
            <c:txPr>
              <a:bodyPr/>
              <a:lstStyle/>
              <a:p>
                <a:pPr>
                  <a:defRPr sz="140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Sheet1!$G$1:$Q$1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Sheet1!$G$2:$Q$2</c:f>
              <c:numCache>
                <c:formatCode>General</c:formatCode>
                <c:ptCount val="11"/>
                <c:pt idx="0">
                  <c:v>74</c:v>
                </c:pt>
                <c:pt idx="1">
                  <c:v>56</c:v>
                </c:pt>
                <c:pt idx="2">
                  <c:v>65</c:v>
                </c:pt>
                <c:pt idx="3">
                  <c:v>47</c:v>
                </c:pt>
                <c:pt idx="4">
                  <c:v>43</c:v>
                </c:pt>
                <c:pt idx="5">
                  <c:v>47</c:v>
                </c:pt>
                <c:pt idx="6">
                  <c:v>35</c:v>
                </c:pt>
                <c:pt idx="7">
                  <c:v>36</c:v>
                </c:pt>
                <c:pt idx="8">
                  <c:v>32</c:v>
                </c:pt>
                <c:pt idx="9">
                  <c:v>37</c:v>
                </c:pt>
                <c:pt idx="10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49478128"/>
        <c:axId val="149478512"/>
        <c:axId val="0"/>
      </c:bar3DChart>
      <c:catAx>
        <c:axId val="14947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7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3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49478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9478512"/>
        <c:scaling>
          <c:orientation val="minMax"/>
        </c:scaling>
        <c:delete val="0"/>
        <c:axPos val="l"/>
        <c:majorGridlines>
          <c:spPr>
            <a:ln w="379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7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49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49478128"/>
        <c:crosses val="autoZero"/>
        <c:crossBetween val="between"/>
      </c:valAx>
      <c:spPr>
        <a:noFill/>
        <a:ln w="3032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19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  <a:ln w="12700">
          <a:solidFill>
            <a:schemeClr val="tx1"/>
          </a:solidFill>
          <a:prstDash val="solid"/>
        </a:ln>
      </c:spPr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1184063996507544E-2"/>
          <c:y val="6.1666128739030893E-2"/>
          <c:w val="0.8978815505119806"/>
          <c:h val="0.837564341084026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Sheet1!$A$2:$F$2</c:f>
              <c:strCache>
                <c:ptCount val="1"/>
                <c:pt idx="0">
                  <c:v>TOTAL SEPARATE OPINIONS (CONCUR, CONCUR IN THE RESULT, AND DISSENT)</c:v>
                </c:pt>
              </c:strCache>
            </c:strRef>
          </c:tx>
          <c:spPr>
            <a:solidFill>
              <a:srgbClr val="FF0000"/>
            </a:solidFill>
            <a:ln w="1369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0728072114158942E-3"/>
                  <c:y val="-2.33729018772596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3554247982748318E-3"/>
                  <c:y val="-2.7978911100984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876573613371324E-4"/>
                  <c:y val="-2.97632705186705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81247220350436E-3"/>
                  <c:y val="-1.14936772716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9831974247263131E-3"/>
                  <c:y val="-2.2463292648142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3793670840908663E-3"/>
                  <c:y val="-4.2250210354132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8.8953749759699023E-4"/>
                  <c:y val="-5.11694530937447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158442079284598E-3"/>
                  <c:y val="-6.7370988748731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3.2039726978442492E-3"/>
                  <c:y val="-9.60594642391755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7005688648916127E-3"/>
                  <c:y val="-1.6889259253623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6.6469823542194173E-4"/>
                  <c:y val="-5.6828784441050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5545716923197452E-3"/>
                  <c:y val="-2.69371601745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27395">
                <a:noFill/>
              </a:ln>
            </c:spPr>
            <c:txPr>
              <a:bodyPr/>
              <a:lstStyle/>
              <a:p>
                <a:pPr>
                  <a:defRPr sz="86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Sheet1!$G$1:$Q$1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Sheet1!$G$2:$Q$2</c:f>
              <c:numCache>
                <c:formatCode>General</c:formatCode>
                <c:ptCount val="11"/>
                <c:pt idx="0">
                  <c:v>51</c:v>
                </c:pt>
                <c:pt idx="1">
                  <c:v>25</c:v>
                </c:pt>
                <c:pt idx="2">
                  <c:v>41</c:v>
                </c:pt>
                <c:pt idx="3">
                  <c:v>37</c:v>
                </c:pt>
                <c:pt idx="4">
                  <c:v>27</c:v>
                </c:pt>
                <c:pt idx="5">
                  <c:v>32</c:v>
                </c:pt>
                <c:pt idx="6">
                  <c:v>23</c:v>
                </c:pt>
                <c:pt idx="7">
                  <c:v>34</c:v>
                </c:pt>
                <c:pt idx="8">
                  <c:v>26</c:v>
                </c:pt>
                <c:pt idx="9">
                  <c:v>26</c:v>
                </c:pt>
                <c:pt idx="10">
                  <c:v>11</c:v>
                </c:pt>
              </c:numCache>
            </c:numRef>
          </c:val>
        </c:ser>
        <c:ser>
          <c:idx val="3"/>
          <c:order val="1"/>
          <c:tx>
            <c:strRef>
              <c:f>Sheet1!$A$3:$F$3</c:f>
              <c:strCache>
                <c:ptCount val="1"/>
                <c:pt idx="0">
                  <c:v>TOTAL COURT OPINIONS</c:v>
                </c:pt>
              </c:strCache>
            </c:strRef>
          </c:tx>
          <c:spPr>
            <a:solidFill>
              <a:srgbClr val="002060"/>
            </a:solidFill>
            <a:ln w="1369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6148939746509044E-3"/>
                  <c:y val="-1.6904232771005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443399997155641E-2"/>
                  <c:y val="-1.214765437427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7762216793397691E-3"/>
                  <c:y val="-7.467667331238911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9734083430283899E-3"/>
                  <c:y val="-4.68567304476184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8697318747808811E-3"/>
                  <c:y val="-3.79399913696088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1299964161157437E-2"/>
                  <c:y val="7.099422161110322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196437424598119E-2"/>
                  <c:y val="-1.8152676388391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1694487220222621E-2"/>
                  <c:y val="7.099422161110322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0658628261223223E-2"/>
                  <c:y val="-1.491236925739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5.9098869105301812E-3"/>
                  <c:y val="-2.4231170597275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6.4188545952378259E-3"/>
                  <c:y val="-1.5955027113955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3.6353897239052692E-3"/>
                  <c:y val="-2.5062889480297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27395">
                <a:noFill/>
              </a:ln>
            </c:spPr>
            <c:txPr>
              <a:bodyPr/>
              <a:lstStyle/>
              <a:p>
                <a:pPr>
                  <a:defRPr sz="86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Sheet1!$G$1:$Q$1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Sheet1!$G$3:$Q$3</c:f>
              <c:numCache>
                <c:formatCode>General</c:formatCode>
                <c:ptCount val="11"/>
                <c:pt idx="0">
                  <c:v>76</c:v>
                </c:pt>
                <c:pt idx="1">
                  <c:v>55</c:v>
                </c:pt>
                <c:pt idx="2">
                  <c:v>65</c:v>
                </c:pt>
                <c:pt idx="3">
                  <c:v>46</c:v>
                </c:pt>
                <c:pt idx="4">
                  <c:v>43</c:v>
                </c:pt>
                <c:pt idx="5">
                  <c:v>46</c:v>
                </c:pt>
                <c:pt idx="6">
                  <c:v>33</c:v>
                </c:pt>
                <c:pt idx="7">
                  <c:v>39</c:v>
                </c:pt>
                <c:pt idx="8">
                  <c:v>32</c:v>
                </c:pt>
                <c:pt idx="9">
                  <c:v>37</c:v>
                </c:pt>
                <c:pt idx="10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49260784"/>
        <c:axId val="149642960"/>
        <c:axId val="0"/>
      </c:bar3DChart>
      <c:catAx>
        <c:axId val="14926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4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79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49642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9642960"/>
        <c:scaling>
          <c:orientation val="minMax"/>
        </c:scaling>
        <c:delete val="0"/>
        <c:axPos val="l"/>
        <c:majorGridlines>
          <c:spPr>
            <a:ln w="3424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4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1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49260784"/>
        <c:crosses val="autoZero"/>
        <c:crossBetween val="between"/>
      </c:valAx>
      <c:spPr>
        <a:noFill/>
        <a:ln w="27395">
          <a:noFill/>
        </a:ln>
      </c:spPr>
    </c:plotArea>
    <c:legend>
      <c:legendPos val="r"/>
      <c:layout>
        <c:manualLayout>
          <c:xMode val="edge"/>
          <c:yMode val="edge"/>
          <c:x val="0.51233568595097156"/>
          <c:y val="6.6304252938646863E-2"/>
          <c:w val="0.43995980314521177"/>
          <c:h val="0.23124948443040017"/>
        </c:manualLayout>
      </c:layout>
      <c:overlay val="0"/>
      <c:spPr>
        <a:noFill/>
        <a:ln w="27395">
          <a:noFill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defTabSz="914329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8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 defTabSz="914329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3EFE340D-100D-4332-B0DA-EA022849A09C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defTabSz="914329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8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 defTabSz="914329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C250DD62-2D98-451E-8308-C8DF8EB19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9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defTabSz="914329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8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 defTabSz="914329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5379FE0C-EF31-42A2-927F-0F6ABD3996DF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1" y="4344026"/>
            <a:ext cx="5485158" cy="41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defTabSz="914329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8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 defTabSz="914329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22389DD-C020-4E6D-A317-D1C517309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4580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D2A37BF-CF39-4B68-84C4-822E9E26D1AC}" type="datetime1">
              <a:rPr lang="en-US" smtClean="0"/>
              <a:pPr/>
              <a:t>10/5/2016</a:t>
            </a:fld>
            <a:endParaRPr lang="en-US" smtClean="0"/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B5976-969B-437C-8A80-9ADE556E60B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5689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7FCE19A-C3CD-4B8D-A50D-2D28DD962428}" type="datetime1">
              <a:rPr lang="en-US" smtClean="0"/>
              <a:pPr/>
              <a:t>10/5/2016</a:t>
            </a:fld>
            <a:endParaRPr lang="en-US" smtClean="0"/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8484E-A159-4085-99C3-476AD987E03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8217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E0D7A65-5419-413B-BB18-1D02C06642C7}" type="datetime1">
              <a:rPr lang="en-US" smtClean="0"/>
              <a:pPr/>
              <a:t>10/5/2016</a:t>
            </a:fld>
            <a:endParaRPr lang="en-US" smtClean="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E1CA20-1F07-41AB-8C18-A31B39421B8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British Article of War – derived from the ancient Roman Articles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1775 Articles – essentially the British Articles – main purpose was to assist the commander in enforcing discipline – it was generally harsh and soldiers and sailors had few rights.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Over the years a few procedural changes were made but it was essentially the 1775 Articles that were in place when WW I started.  Rapid expansion of U.S. military – many complaints about the military justice system.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1920 additional changes were made affording accused additional rights: the right to be present at trial; the right to present evidence and cross examine witnesses, but it still was a system virtually controlled by the commander from start to finish.  No pressure to make more changes – War to end all wars.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WW II – 16 million in military – there were 2 million courts-martial – severe criticism which led to the adoption of the UCMJ in 1950 – which ushered in the modern age of military justice in the U.S. 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UCMJ has had several major revisions since its adoption. – Continues to evolve.</a:t>
            </a:r>
          </a:p>
        </p:txBody>
      </p:sp>
    </p:spTree>
    <p:extLst>
      <p:ext uri="{BB962C8B-B14F-4D97-AF65-F5344CB8AC3E}">
        <p14:creationId xmlns:p14="http://schemas.microsoft.com/office/powerpoint/2010/main" val="3772377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E70F25B-2105-4E08-BD40-9D9569E768B4}" type="datetime1">
              <a:rPr lang="en-US" smtClean="0"/>
              <a:pPr/>
              <a:t>10/5/2016</a:t>
            </a:fld>
            <a:endParaRPr lang="en-US" smtClean="0"/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665E80-F251-4310-A59F-A77FB213280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075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E9C582-65DC-450C-819E-2E14C51EEDD1}" type="datetime1">
              <a:rPr lang="en-US" smtClean="0"/>
              <a:pPr/>
              <a:t>10/5/2016</a:t>
            </a:fld>
            <a:endParaRPr lang="en-US" smtClean="0"/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E7DB61-BD60-4A2E-91AC-F1749C0E7A6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 smtClean="0"/>
              <a:t>Before questioning a suspect that </a:t>
            </a:r>
            <a:r>
              <a:rPr lang="en-US" sz="1000" dirty="0" err="1" smtClean="0"/>
              <a:t>servicemenber</a:t>
            </a:r>
            <a:r>
              <a:rPr lang="en-US" sz="1000" dirty="0" smtClean="0"/>
              <a:t> must be given a rights warning: the offense he is suspected of committing; right to remain silent; if he does say anything it may be used against him at trial; and his right to an attorney.   (difference – non-custodial)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000" dirty="0" smtClean="0"/>
              <a:t>Right to Attorney:  Regardless of income – military defense attorney provided at no cost.  (Different)  Also can hire civilian attorney.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000" dirty="0" smtClean="0"/>
              <a:t>Investigation – different levels but for general court martial there must be an Article 32 investigation – (grand jury)  More rights.  Impartial investigating officer; right to be present; right to be represented; and right to present evidence.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000" dirty="0" smtClean="0"/>
              <a:t>Pre-Trial Confinement – Once ordered into pre-trial confinement by commander that status is reviewed by a ‘neutral and detached magistrate’ to determine whether confinement should be continued or whether the accused should be released.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000" dirty="0" smtClean="0"/>
              <a:t>Discovery:  Accused is entitled to virtually everything that the government has in regard to the trial.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000" dirty="0" smtClean="0"/>
              <a:t>Speedy Trial:  Accused have speedy trial rights from the </a:t>
            </a:r>
            <a:r>
              <a:rPr lang="en-US" sz="1000" dirty="0" err="1" smtClean="0"/>
              <a:t>consitution</a:t>
            </a:r>
            <a:r>
              <a:rPr lang="en-US" sz="1000" dirty="0" smtClean="0"/>
              <a:t>, the </a:t>
            </a:r>
            <a:r>
              <a:rPr lang="en-US" sz="1000" dirty="0" err="1" smtClean="0"/>
              <a:t>UCMJ</a:t>
            </a:r>
            <a:r>
              <a:rPr lang="en-US" sz="1000" dirty="0" smtClean="0"/>
              <a:t> (Art 55) and the Manual for Courts martial.  Generally an accused should be brought to trial within 120 days.</a:t>
            </a:r>
          </a:p>
          <a:p>
            <a:pPr eaLnBrk="1" hangingPunct="1"/>
            <a:r>
              <a:rPr lang="en-US" sz="1000" dirty="0" smtClean="0"/>
              <a:t> </a:t>
            </a:r>
          </a:p>
          <a:p>
            <a:pPr eaLnBrk="1" hangingPunct="1"/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692649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092DCC0-F281-40A0-9A16-956D10542595}" type="datetime1">
              <a:rPr lang="en-US" smtClean="0"/>
              <a:pPr/>
              <a:t>10/5/2016</a:t>
            </a:fld>
            <a:endParaRPr lang="en-US" smtClean="0"/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F501FA-C75E-46E8-942D-E1F9A51D9B0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Administration Actions: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	counseling; reprimands; demotion; discharge from service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Article 15	Before the commander</a:t>
            </a:r>
          </a:p>
          <a:p>
            <a:pPr eaLnBrk="1" hangingPunct="1"/>
            <a:r>
              <a:rPr lang="en-US" smtClean="0"/>
              <a:t>	Serves as middle ground between administrative action and 	courts-martial</a:t>
            </a:r>
          </a:p>
          <a:p>
            <a:pPr eaLnBrk="1" hangingPunct="1"/>
            <a:r>
              <a:rPr lang="en-US" smtClean="0"/>
              <a:t>	Not a trial, no conviction – choice of accused</a:t>
            </a:r>
          </a:p>
          <a:p>
            <a:pPr eaLnBrk="1" hangingPunct="1"/>
            <a:r>
              <a:rPr lang="en-US" smtClean="0"/>
              <a:t>	Considered rehabilitative in nature.</a:t>
            </a:r>
          </a:p>
        </p:txBody>
      </p:sp>
    </p:spTree>
    <p:extLst>
      <p:ext uri="{BB962C8B-B14F-4D97-AF65-F5344CB8AC3E}">
        <p14:creationId xmlns:p14="http://schemas.microsoft.com/office/powerpoint/2010/main" val="840261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84138"/>
            <a:ext cx="1685925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4CFA6-47A5-4B43-80E6-A311997A5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45060-B9FC-4A81-9C0C-484F82948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37887-8D56-405E-8D98-070A758A6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6196B-DD4B-43E2-8750-8F0CC996A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BE3CB-2443-4F86-A9FD-E26F87460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EDDBE-9076-4A66-AA7D-91F54F1E4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C7453-C718-4AF3-ACB6-C5C14874C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B7B08-E0A4-4A14-8F10-FE77BCF86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F6719-03B8-4325-8AC1-F7E464F7B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9A7C0-2125-4E4C-BDF0-F1B279B5F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67932-096C-4DE7-B32A-2852A6228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69288EB-7A57-4672-A14A-83B08CB35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0" y="18669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Picture 9" descr="CourtSeal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" y="49213"/>
            <a:ext cx="1828800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1" descr="Animated Flag of United States of America  (USA)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15225" y="514350"/>
            <a:ext cx="1447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3666" y="471638"/>
            <a:ext cx="5572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United States Court Of Appeals For The Armed Forces 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5919" y="2175309"/>
            <a:ext cx="613129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2016 FULTON CONFERENCE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Appellate Military Judges’ 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Training Conference</a:t>
            </a:r>
          </a:p>
          <a:p>
            <a:pPr algn="ctr"/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r>
              <a:rPr lang="en-US" sz="3200" dirty="0" err="1" smtClean="0">
                <a:solidFill>
                  <a:schemeClr val="tx2"/>
                </a:solidFill>
              </a:rPr>
              <a:t>CAAF</a:t>
            </a:r>
            <a:r>
              <a:rPr lang="en-US" sz="3200" dirty="0" smtClean="0">
                <a:solidFill>
                  <a:schemeClr val="tx2"/>
                </a:solidFill>
              </a:rPr>
              <a:t> Update &amp; Frontier Justice</a:t>
            </a:r>
          </a:p>
          <a:p>
            <a:pPr algn="ctr"/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Chief Judge Charles Erdmann</a:t>
            </a:r>
          </a:p>
          <a:p>
            <a:pPr algn="ctr"/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October 5, 2016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1026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583" y="0"/>
            <a:ext cx="1903241" cy="1819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174625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/>
              <a:t>CAAF</a:t>
            </a:r>
            <a:r>
              <a:rPr lang="en-US" sz="3200" dirty="0" smtClean="0"/>
              <a:t> Total Opinions </a:t>
            </a:r>
            <a:br>
              <a:rPr lang="en-US" sz="3200" dirty="0" smtClean="0"/>
            </a:br>
            <a:r>
              <a:rPr lang="en-US" sz="3200" dirty="0" smtClean="0"/>
              <a:t>Per Year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0" y="1863524"/>
          <a:ext cx="9143999" cy="499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058" y="0"/>
            <a:ext cx="1903241" cy="1819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7338" y="519765"/>
            <a:ext cx="543074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United States Court Of Appeals For The Armed Forces </a:t>
            </a:r>
          </a:p>
          <a:p>
            <a:pPr algn="ctr"/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712269" y="-1871875"/>
            <a:ext cx="7709836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u="sng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u="sng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583" y="0"/>
            <a:ext cx="1903241" cy="18002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932168" y="3633746"/>
            <a:ext cx="500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Selected Issues in</a:t>
            </a:r>
          </a:p>
          <a:p>
            <a:pPr algn="ctr"/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2016-2017 Term</a:t>
            </a:r>
            <a:endParaRPr lang="en-US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5047" y="461176"/>
            <a:ext cx="522400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United States Court Of Appeals For The Armed Forces </a:t>
            </a:r>
          </a:p>
          <a:p>
            <a:pPr algn="ctr"/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4116" y="3095046"/>
            <a:ext cx="5693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Frontier Justice in</a:t>
            </a:r>
          </a:p>
          <a:p>
            <a:pPr algn="ctr"/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1863 Montana</a:t>
            </a:r>
            <a:endParaRPr lang="en-US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73103" y="476415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States Court Of Appeals 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Armed Forces 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dirty="0" smtClean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09549"/>
            <a:ext cx="8229600" cy="4286451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5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58" y="0"/>
            <a:ext cx="1903241" cy="18097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822713" y="3450866"/>
            <a:ext cx="3212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Status at </a:t>
            </a:r>
            <a:r>
              <a:rPr lang="en-US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CAAF</a:t>
            </a:r>
            <a:endParaRPr lang="en-US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9530" y="523112"/>
            <a:ext cx="616226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latin typeface="+mj-lt"/>
              </a:rPr>
              <a:t>United States Court Of Appeals </a:t>
            </a:r>
          </a:p>
          <a:p>
            <a:pPr algn="ctr"/>
            <a:r>
              <a:rPr lang="en-US" sz="2800" dirty="0" smtClean="0">
                <a:solidFill>
                  <a:schemeClr val="tx2"/>
                </a:solidFill>
                <a:latin typeface="+mj-lt"/>
              </a:rPr>
              <a:t>For The Armed Forces </a:t>
            </a:r>
          </a:p>
          <a:p>
            <a:pPr algn="ctr"/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818147" y="-1622878"/>
            <a:ext cx="757508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58" y="0"/>
            <a:ext cx="1903241" cy="18097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264257" y="3713259"/>
            <a:ext cx="6392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Statistical Review</a:t>
            </a:r>
            <a:endParaRPr lang="en-US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0" name="Rectangle 10"/>
          <p:cNvSpPr>
            <a:spLocks noGrp="1" noChangeArrowheads="1"/>
          </p:cNvSpPr>
          <p:nvPr>
            <p:ph type="title"/>
          </p:nvPr>
        </p:nvSpPr>
        <p:spPr>
          <a:xfrm>
            <a:off x="895350" y="357809"/>
            <a:ext cx="7381874" cy="1321904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Courts-Martial by Year &amp; Branch of </a:t>
            </a:r>
            <a:br>
              <a:rPr lang="en-US" sz="2400" dirty="0" smtClean="0"/>
            </a:br>
            <a:r>
              <a:rPr lang="en-US" sz="2400" dirty="0" smtClean="0"/>
              <a:t>Service </a:t>
            </a:r>
            <a:r>
              <a:rPr lang="en-US" sz="1800" dirty="0" smtClean="0"/>
              <a:t>(General/Special/Summary)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963" y="2276475"/>
          <a:ext cx="8447710" cy="4091048"/>
        </p:xfrm>
        <a:graphic>
          <a:graphicData uri="http://schemas.openxmlformats.org/drawingml/2006/table">
            <a:tbl>
              <a:tblPr/>
              <a:tblGrid>
                <a:gridCol w="655612"/>
                <a:gridCol w="741415"/>
                <a:gridCol w="741415"/>
                <a:gridCol w="752006"/>
                <a:gridCol w="730823"/>
                <a:gridCol w="762599"/>
                <a:gridCol w="752006"/>
                <a:gridCol w="635499"/>
                <a:gridCol w="635499"/>
                <a:gridCol w="632548"/>
                <a:gridCol w="704144"/>
                <a:gridCol w="704144"/>
              </a:tblGrid>
              <a:tr h="559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1965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1970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1975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1980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1985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1990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1995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2000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2005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2010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2015</a:t>
                      </a:r>
                      <a:endParaRPr lang="en-US" sz="1200" b="1" i="1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30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AR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43456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58999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16278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9270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4395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3493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1482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1790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2777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1883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1010</a:t>
                      </a:r>
                      <a:endParaRPr lang="en-US" sz="12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30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N/MC</a:t>
                      </a:r>
                      <a:endParaRPr lang="en-US" sz="110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24565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29988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36804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15457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10735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8919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4437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5142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3949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2975</a:t>
                      </a:r>
                      <a:endParaRPr lang="en-US" sz="1250" b="1" dirty="0">
                        <a:solidFill>
                          <a:srgbClr val="00B05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983</a:t>
                      </a: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30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AF</a:t>
                      </a:r>
                      <a:endParaRPr lang="en-US" sz="110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747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396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1820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1564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1511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1496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1094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897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1083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759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7030A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 524</a:t>
                      </a:r>
                      <a:endParaRPr lang="en-US" sz="1250" b="1" dirty="0">
                        <a:solidFill>
                          <a:srgbClr val="7030A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08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CG</a:t>
                      </a:r>
                      <a:endParaRPr lang="en-US" sz="110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327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252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460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239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126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103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33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44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73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 41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FF99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FF99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  55</a:t>
                      </a:r>
                      <a:endParaRPr lang="en-US" sz="1250" b="1" dirty="0">
                        <a:solidFill>
                          <a:srgbClr val="FF99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30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Tot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.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0000"/>
                        </a:solidFill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69095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89635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55362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26530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16767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14011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7046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7873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7882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5658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50" b="1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2572</a:t>
                      </a:r>
                      <a:endParaRPr lang="en-US" sz="125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892" marR="66892" marT="33446" marB="334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4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583" y="0"/>
            <a:ext cx="1903241" cy="1809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3200"/>
            <a:ext cx="8229600" cy="129857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Courts-Martial by Year </a:t>
            </a:r>
            <a:br>
              <a:rPr lang="en-US" sz="3200" dirty="0" smtClean="0"/>
            </a:br>
            <a:r>
              <a:rPr lang="en-US" sz="3200" dirty="0" smtClean="0"/>
              <a:t>&amp; Branch of Service </a:t>
            </a: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2057399"/>
          <a:ext cx="9144000" cy="46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058" y="0"/>
            <a:ext cx="1903241" cy="17907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58" y="0"/>
            <a:ext cx="1903241" cy="18097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5" name="Chart 4"/>
          <p:cNvGraphicFramePr/>
          <p:nvPr/>
        </p:nvGraphicFramePr>
        <p:xfrm>
          <a:off x="0" y="1952624"/>
          <a:ext cx="9144000" cy="4905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52525" y="209550"/>
            <a:ext cx="68389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kern="0" dirty="0" smtClean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Courts-Martial </a:t>
            </a:r>
            <a:br>
              <a:rPr lang="en-US" sz="3200" kern="0" dirty="0" smtClean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</a:br>
            <a:r>
              <a:rPr lang="en-US" sz="1800" kern="0" dirty="0" smtClean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(Not including </a:t>
            </a:r>
            <a:br>
              <a:rPr lang="en-US" sz="1800" kern="0" dirty="0" smtClean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</a:br>
            <a:r>
              <a:rPr lang="en-US" sz="1800" kern="0" dirty="0" smtClean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Summary Courts-Martial)</a:t>
            </a:r>
            <a:endParaRPr 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2082800"/>
          <a:ext cx="91440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1924050" cy="18199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133725" y="647700"/>
            <a:ext cx="2533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kern="0" dirty="0" err="1" smtClean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CCA’s</a:t>
            </a:r>
            <a:endParaRPr lang="en-US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78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/>
              <a:t>CAAF</a:t>
            </a:r>
            <a:r>
              <a:rPr lang="en-US" sz="3200" dirty="0" smtClean="0"/>
              <a:t> Total Petitions </a:t>
            </a:r>
            <a:br>
              <a:rPr lang="en-US" sz="3200" dirty="0" smtClean="0"/>
            </a:br>
            <a:r>
              <a:rPr lang="en-US" sz="3200" dirty="0" smtClean="0"/>
              <a:t>Filed Per Year 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0" y="1863524"/>
          <a:ext cx="9144000" cy="499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058" y="0"/>
            <a:ext cx="1903241" cy="1819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3675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/>
              <a:t>CAAF</a:t>
            </a:r>
            <a:r>
              <a:rPr lang="en-US" sz="3600" dirty="0" smtClean="0"/>
              <a:t> Oral Arguments </a:t>
            </a:r>
            <a:br>
              <a:rPr lang="en-US" sz="3600" dirty="0" smtClean="0"/>
            </a:br>
            <a:r>
              <a:rPr lang="en-US" sz="3600" dirty="0" smtClean="0"/>
              <a:t>Per Year 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0800" y="1914324"/>
          <a:ext cx="9042400" cy="489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G:\Court Photos\Court_Seal_Photos\Court Se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058" y="0"/>
            <a:ext cx="1903241" cy="18288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3969</TotalTime>
  <Words>630</Words>
  <Application>Microsoft Office PowerPoint</Application>
  <PresentationFormat>On-screen Show (4:3)</PresentationFormat>
  <Paragraphs>242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  <vt:variant>
        <vt:lpstr>Custom Shows</vt:lpstr>
      </vt:variant>
      <vt:variant>
        <vt:i4>1</vt:i4>
      </vt:variant>
    </vt:vector>
  </HeadingPairs>
  <TitlesOfParts>
    <vt:vector size="20" baseType="lpstr">
      <vt:lpstr>Arial</vt:lpstr>
      <vt:lpstr>Calibri</vt:lpstr>
      <vt:lpstr>Courier New</vt:lpstr>
      <vt:lpstr>Tahoma</vt:lpstr>
      <vt:lpstr>Times New Roman</vt:lpstr>
      <vt:lpstr>Wingdings</vt:lpstr>
      <vt:lpstr>Textured</vt:lpstr>
      <vt:lpstr>PowerPoint Presentation</vt:lpstr>
      <vt:lpstr>United States Court Of Appeals  For The Armed Forces  </vt:lpstr>
      <vt:lpstr>PowerPoint Presentation</vt:lpstr>
      <vt:lpstr>Courts-Martial by Year &amp; Branch of  Service (General/Special/Summary)  </vt:lpstr>
      <vt:lpstr>Courts-Martial by Year  &amp; Branch of Service </vt:lpstr>
      <vt:lpstr>PowerPoint Presentation</vt:lpstr>
      <vt:lpstr>PowerPoint Presentation</vt:lpstr>
      <vt:lpstr>CAAF Total Petitions  Filed Per Year </vt:lpstr>
      <vt:lpstr>CAAF Oral Arguments  Per Year </vt:lpstr>
      <vt:lpstr>CAAF Total Opinions  Per Year</vt:lpstr>
      <vt:lpstr>PowerPoint Presentation</vt:lpstr>
      <vt:lpstr>PowerPoint Presentation</vt:lpstr>
      <vt:lpstr>PrintableHandouts</vt:lpstr>
    </vt:vector>
  </TitlesOfParts>
  <Company>USCAAF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Anderson, RJ, CIV, USCAAF</dc:creator>
  <cp:lastModifiedBy>US Army user</cp:lastModifiedBy>
  <cp:revision>192</cp:revision>
  <dcterms:created xsi:type="dcterms:W3CDTF">2004-01-07T15:04:34Z</dcterms:created>
  <dcterms:modified xsi:type="dcterms:W3CDTF">2016-10-06T16:13:56Z</dcterms:modified>
</cp:coreProperties>
</file>