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0" r:id="rId2"/>
  </p:sldMasterIdLst>
  <p:notesMasterIdLst>
    <p:notesMasterId r:id="rId34"/>
  </p:notesMasterIdLst>
  <p:handoutMasterIdLst>
    <p:handoutMasterId r:id="rId35"/>
  </p:handoutMasterIdLst>
  <p:sldIdLst>
    <p:sldId id="257" r:id="rId3"/>
    <p:sldId id="265" r:id="rId4"/>
    <p:sldId id="269" r:id="rId5"/>
    <p:sldId id="270" r:id="rId6"/>
    <p:sldId id="271" r:id="rId7"/>
    <p:sldId id="272" r:id="rId8"/>
    <p:sldId id="273" r:id="rId9"/>
    <p:sldId id="274" r:id="rId10"/>
    <p:sldId id="276" r:id="rId11"/>
    <p:sldId id="292" r:id="rId12"/>
    <p:sldId id="288" r:id="rId13"/>
    <p:sldId id="275" r:id="rId14"/>
    <p:sldId id="290" r:id="rId15"/>
    <p:sldId id="296" r:id="rId16"/>
    <p:sldId id="277" r:id="rId17"/>
    <p:sldId id="278" r:id="rId18"/>
    <p:sldId id="280" r:id="rId19"/>
    <p:sldId id="279" r:id="rId20"/>
    <p:sldId id="281" r:id="rId21"/>
    <p:sldId id="282" r:id="rId22"/>
    <p:sldId id="284" r:id="rId23"/>
    <p:sldId id="285" r:id="rId24"/>
    <p:sldId id="295" r:id="rId25"/>
    <p:sldId id="283" r:id="rId26"/>
    <p:sldId id="289" r:id="rId27"/>
    <p:sldId id="291" r:id="rId28"/>
    <p:sldId id="286" r:id="rId29"/>
    <p:sldId id="294" r:id="rId30"/>
    <p:sldId id="287" r:id="rId31"/>
    <p:sldId id="293" r:id="rId32"/>
    <p:sldId id="264" r:id="rId33"/>
  </p:sldIdLst>
  <p:sldSz cx="9144000" cy="6858000" type="screen4x3"/>
  <p:notesSz cx="6950075" cy="923607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5209" autoAdjust="0"/>
  </p:normalViewPr>
  <p:slideViewPr>
    <p:cSldViewPr>
      <p:cViewPr varScale="1">
        <p:scale>
          <a:sx n="124" d="100"/>
          <a:sy n="124" d="100"/>
        </p:scale>
        <p:origin x="1098" y="96"/>
      </p:cViewPr>
      <p:guideLst>
        <p:guide orient="horz" pos="1008"/>
        <p:guide pos="288"/>
      </p:guideLst>
    </p:cSldViewPr>
  </p:slideViewPr>
  <p:notesTextViewPr>
    <p:cViewPr>
      <p:scale>
        <a:sx n="100" d="100"/>
        <a:sy n="100" d="100"/>
      </p:scale>
      <p:origin x="0" y="0"/>
    </p:cViewPr>
  </p:notesTextViewPr>
  <p:sorterViewPr>
    <p:cViewPr>
      <p:scale>
        <a:sx n="66" d="100"/>
        <a:sy n="66"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75A62A56-9517-4CAA-AE53-B219F8393F56}" type="datetimeFigureOut">
              <a:rPr lang="en-US" smtClean="0"/>
              <a:pPr/>
              <a:t>9/30/2016</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92247F1E-B0C4-4E22-9529-E767F6A858EA}" type="slidenum">
              <a:rPr lang="en-US" smtClean="0"/>
              <a:pPr/>
              <a:t>‹#›</a:t>
            </a:fld>
            <a:endParaRPr lang="en-US"/>
          </a:p>
        </p:txBody>
      </p:sp>
    </p:spTree>
    <p:extLst>
      <p:ext uri="{BB962C8B-B14F-4D97-AF65-F5344CB8AC3E}">
        <p14:creationId xmlns:p14="http://schemas.microsoft.com/office/powerpoint/2010/main" val="16050601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B713A69-F880-4F55-887B-356F4FABD36B}" type="datetimeFigureOut">
              <a:rPr lang="en-US" smtClean="0"/>
              <a:pPr/>
              <a:t>9/30/2016</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D9631C9D-56ED-4F1F-AE8C-529138F94CAB}" type="slidenum">
              <a:rPr lang="en-US" smtClean="0"/>
              <a:pPr/>
              <a:t>‹#›</a:t>
            </a:fld>
            <a:endParaRPr lang="en-US"/>
          </a:p>
        </p:txBody>
      </p:sp>
    </p:spTree>
    <p:extLst>
      <p:ext uri="{BB962C8B-B14F-4D97-AF65-F5344CB8AC3E}">
        <p14:creationId xmlns:p14="http://schemas.microsoft.com/office/powerpoint/2010/main" val="5567852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a:t>
            </a:fld>
            <a:endParaRPr lang="en-US"/>
          </a:p>
        </p:txBody>
      </p:sp>
    </p:spTree>
    <p:extLst>
      <p:ext uri="{BB962C8B-B14F-4D97-AF65-F5344CB8AC3E}">
        <p14:creationId xmlns:p14="http://schemas.microsoft.com/office/powerpoint/2010/main" val="251262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10</a:t>
            </a:fld>
            <a:endParaRPr lang="en-US"/>
          </a:p>
        </p:txBody>
      </p:sp>
    </p:spTree>
    <p:extLst>
      <p:ext uri="{BB962C8B-B14F-4D97-AF65-F5344CB8AC3E}">
        <p14:creationId xmlns:p14="http://schemas.microsoft.com/office/powerpoint/2010/main" val="244896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11</a:t>
            </a:fld>
            <a:endParaRPr lang="en-US"/>
          </a:p>
        </p:txBody>
      </p:sp>
    </p:spTree>
    <p:extLst>
      <p:ext uri="{BB962C8B-B14F-4D97-AF65-F5344CB8AC3E}">
        <p14:creationId xmlns:p14="http://schemas.microsoft.com/office/powerpoint/2010/main" val="358143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12</a:t>
            </a:fld>
            <a:endParaRPr lang="en-US"/>
          </a:p>
        </p:txBody>
      </p:sp>
    </p:spTree>
    <p:extLst>
      <p:ext uri="{BB962C8B-B14F-4D97-AF65-F5344CB8AC3E}">
        <p14:creationId xmlns:p14="http://schemas.microsoft.com/office/powerpoint/2010/main" val="405988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13</a:t>
            </a:fld>
            <a:endParaRPr lang="en-US"/>
          </a:p>
        </p:txBody>
      </p:sp>
    </p:spTree>
    <p:extLst>
      <p:ext uri="{BB962C8B-B14F-4D97-AF65-F5344CB8AC3E}">
        <p14:creationId xmlns:p14="http://schemas.microsoft.com/office/powerpoint/2010/main" val="428073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14</a:t>
            </a:fld>
            <a:endParaRPr lang="en-US"/>
          </a:p>
        </p:txBody>
      </p:sp>
    </p:spTree>
    <p:extLst>
      <p:ext uri="{BB962C8B-B14F-4D97-AF65-F5344CB8AC3E}">
        <p14:creationId xmlns:p14="http://schemas.microsoft.com/office/powerpoint/2010/main" val="225752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15</a:t>
            </a:fld>
            <a:endParaRPr lang="en-US"/>
          </a:p>
        </p:txBody>
      </p:sp>
    </p:spTree>
    <p:extLst>
      <p:ext uri="{BB962C8B-B14F-4D97-AF65-F5344CB8AC3E}">
        <p14:creationId xmlns:p14="http://schemas.microsoft.com/office/powerpoint/2010/main" val="141763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16</a:t>
            </a:fld>
            <a:endParaRPr lang="en-US"/>
          </a:p>
        </p:txBody>
      </p:sp>
    </p:spTree>
    <p:extLst>
      <p:ext uri="{BB962C8B-B14F-4D97-AF65-F5344CB8AC3E}">
        <p14:creationId xmlns:p14="http://schemas.microsoft.com/office/powerpoint/2010/main" val="159993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17</a:t>
            </a:fld>
            <a:endParaRPr lang="en-US"/>
          </a:p>
        </p:txBody>
      </p:sp>
    </p:spTree>
    <p:extLst>
      <p:ext uri="{BB962C8B-B14F-4D97-AF65-F5344CB8AC3E}">
        <p14:creationId xmlns:p14="http://schemas.microsoft.com/office/powerpoint/2010/main" val="2289819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18</a:t>
            </a:fld>
            <a:endParaRPr lang="en-US"/>
          </a:p>
        </p:txBody>
      </p:sp>
    </p:spTree>
    <p:extLst>
      <p:ext uri="{BB962C8B-B14F-4D97-AF65-F5344CB8AC3E}">
        <p14:creationId xmlns:p14="http://schemas.microsoft.com/office/powerpoint/2010/main" val="1263624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19</a:t>
            </a:fld>
            <a:endParaRPr lang="en-US"/>
          </a:p>
        </p:txBody>
      </p:sp>
    </p:spTree>
    <p:extLst>
      <p:ext uri="{BB962C8B-B14F-4D97-AF65-F5344CB8AC3E}">
        <p14:creationId xmlns:p14="http://schemas.microsoft.com/office/powerpoint/2010/main" val="93823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631C9D-56ED-4F1F-AE8C-529138F94CAB}"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041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http://www.ushmm.org/wlc/en/gallery_fi.php?ModuleId=10007069</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20</a:t>
            </a:fld>
            <a:endParaRPr lang="en-US"/>
          </a:p>
        </p:txBody>
      </p:sp>
    </p:spTree>
    <p:extLst>
      <p:ext uri="{BB962C8B-B14F-4D97-AF65-F5344CB8AC3E}">
        <p14:creationId xmlns:p14="http://schemas.microsoft.com/office/powerpoint/2010/main" val="2575814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21</a:t>
            </a:fld>
            <a:endParaRPr lang="en-US"/>
          </a:p>
        </p:txBody>
      </p:sp>
    </p:spTree>
    <p:extLst>
      <p:ext uri="{BB962C8B-B14F-4D97-AF65-F5344CB8AC3E}">
        <p14:creationId xmlns:p14="http://schemas.microsoft.com/office/powerpoint/2010/main" val="170368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22</a:t>
            </a:fld>
            <a:endParaRPr lang="en-US"/>
          </a:p>
        </p:txBody>
      </p:sp>
    </p:spTree>
    <p:extLst>
      <p:ext uri="{BB962C8B-B14F-4D97-AF65-F5344CB8AC3E}">
        <p14:creationId xmlns:p14="http://schemas.microsoft.com/office/powerpoint/2010/main" val="3810513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23</a:t>
            </a:fld>
            <a:endParaRPr lang="en-US"/>
          </a:p>
        </p:txBody>
      </p:sp>
    </p:spTree>
    <p:extLst>
      <p:ext uri="{BB962C8B-B14F-4D97-AF65-F5344CB8AC3E}">
        <p14:creationId xmlns:p14="http://schemas.microsoft.com/office/powerpoint/2010/main" val="2937459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24</a:t>
            </a:fld>
            <a:endParaRPr lang="en-US"/>
          </a:p>
        </p:txBody>
      </p:sp>
    </p:spTree>
    <p:extLst>
      <p:ext uri="{BB962C8B-B14F-4D97-AF65-F5344CB8AC3E}">
        <p14:creationId xmlns:p14="http://schemas.microsoft.com/office/powerpoint/2010/main" val="3797807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http://www.ushmm.org/wlc/en/gallery_fi.php?ModuleId=10007069</a:t>
            </a:r>
          </a:p>
          <a:p>
            <a:pPr defTabSz="924879">
              <a:defRPr/>
            </a:pPr>
            <a:r>
              <a:rPr lang="en-US" b="1" dirty="0" smtClean="0"/>
              <a:t>Date:</a:t>
            </a:r>
            <a:r>
              <a:rPr lang="en-US" dirty="0" smtClean="0"/>
              <a:t> Friday, March 01, 1946 </a:t>
            </a:r>
            <a:r>
              <a:rPr lang="en-US" b="1" dirty="0" smtClean="0"/>
              <a:t>Locale:</a:t>
            </a:r>
            <a:r>
              <a:rPr lang="en-US" dirty="0" smtClean="0"/>
              <a:t> Nuremberg, [Bavaria] Germany </a:t>
            </a:r>
            <a:r>
              <a:rPr lang="en-US" b="1" dirty="0" smtClean="0"/>
              <a:t>Credit:</a:t>
            </a:r>
            <a:r>
              <a:rPr lang="en-US" dirty="0" smtClean="0"/>
              <a:t> National Archives and Records Administration, College Park </a:t>
            </a:r>
            <a:r>
              <a:rPr lang="en-US" b="1" dirty="0" smtClean="0"/>
              <a:t>Copyright:</a:t>
            </a:r>
            <a:r>
              <a:rPr lang="en-US" dirty="0" smtClean="0"/>
              <a:t> Public Domain </a:t>
            </a:r>
            <a:br>
              <a:rPr lang="en-US" dirty="0" smtClean="0"/>
            </a:br>
            <a:r>
              <a:rPr lang="en-US" dirty="0" smtClean="0"/>
              <a:t>Hermann Goering testifies from the witness box at the International Military Tribunal trial of war criminals at Nuremberg.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25</a:t>
            </a:fld>
            <a:endParaRPr lang="en-US"/>
          </a:p>
        </p:txBody>
      </p:sp>
    </p:spTree>
    <p:extLst>
      <p:ext uri="{BB962C8B-B14F-4D97-AF65-F5344CB8AC3E}">
        <p14:creationId xmlns:p14="http://schemas.microsoft.com/office/powerpoint/2010/main" val="2039743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26</a:t>
            </a:fld>
            <a:endParaRPr lang="en-US"/>
          </a:p>
        </p:txBody>
      </p:sp>
    </p:spTree>
    <p:extLst>
      <p:ext uri="{BB962C8B-B14F-4D97-AF65-F5344CB8AC3E}">
        <p14:creationId xmlns:p14="http://schemas.microsoft.com/office/powerpoint/2010/main" val="3821047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27</a:t>
            </a:fld>
            <a:endParaRPr lang="en-US"/>
          </a:p>
        </p:txBody>
      </p:sp>
    </p:spTree>
    <p:extLst>
      <p:ext uri="{BB962C8B-B14F-4D97-AF65-F5344CB8AC3E}">
        <p14:creationId xmlns:p14="http://schemas.microsoft.com/office/powerpoint/2010/main" val="168349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28</a:t>
            </a:fld>
            <a:endParaRPr lang="en-US"/>
          </a:p>
        </p:txBody>
      </p:sp>
    </p:spTree>
    <p:extLst>
      <p:ext uri="{BB962C8B-B14F-4D97-AF65-F5344CB8AC3E}">
        <p14:creationId xmlns:p14="http://schemas.microsoft.com/office/powerpoint/2010/main" val="4255447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29</a:t>
            </a:fld>
            <a:endParaRPr lang="en-US"/>
          </a:p>
        </p:txBody>
      </p:sp>
    </p:spTree>
    <p:extLst>
      <p:ext uri="{BB962C8B-B14F-4D97-AF65-F5344CB8AC3E}">
        <p14:creationId xmlns:p14="http://schemas.microsoft.com/office/powerpoint/2010/main" val="412798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3</a:t>
            </a:fld>
            <a:endParaRPr lang="en-US"/>
          </a:p>
        </p:txBody>
      </p:sp>
    </p:spTree>
    <p:extLst>
      <p:ext uri="{BB962C8B-B14F-4D97-AF65-F5344CB8AC3E}">
        <p14:creationId xmlns:p14="http://schemas.microsoft.com/office/powerpoint/2010/main" val="637145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30</a:t>
            </a:fld>
            <a:endParaRPr lang="en-US"/>
          </a:p>
        </p:txBody>
      </p:sp>
    </p:spTree>
    <p:extLst>
      <p:ext uri="{BB962C8B-B14F-4D97-AF65-F5344CB8AC3E}">
        <p14:creationId xmlns:p14="http://schemas.microsoft.com/office/powerpoint/2010/main" val="578420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31</a:t>
            </a:fld>
            <a:endParaRPr lang="en-US"/>
          </a:p>
        </p:txBody>
      </p:sp>
    </p:spTree>
    <p:extLst>
      <p:ext uri="{BB962C8B-B14F-4D97-AF65-F5344CB8AC3E}">
        <p14:creationId xmlns:p14="http://schemas.microsoft.com/office/powerpoint/2010/main" val="151979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4</a:t>
            </a:fld>
            <a:endParaRPr lang="en-US"/>
          </a:p>
        </p:txBody>
      </p:sp>
    </p:spTree>
    <p:extLst>
      <p:ext uri="{BB962C8B-B14F-4D97-AF65-F5344CB8AC3E}">
        <p14:creationId xmlns:p14="http://schemas.microsoft.com/office/powerpoint/2010/main" val="367061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5</a:t>
            </a:fld>
            <a:endParaRPr lang="en-US"/>
          </a:p>
        </p:txBody>
      </p:sp>
    </p:spTree>
    <p:extLst>
      <p:ext uri="{BB962C8B-B14F-4D97-AF65-F5344CB8AC3E}">
        <p14:creationId xmlns:p14="http://schemas.microsoft.com/office/powerpoint/2010/main" val="345774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6</a:t>
            </a:fld>
            <a:endParaRPr lang="en-US"/>
          </a:p>
        </p:txBody>
      </p:sp>
    </p:spTree>
    <p:extLst>
      <p:ext uri="{BB962C8B-B14F-4D97-AF65-F5344CB8AC3E}">
        <p14:creationId xmlns:p14="http://schemas.microsoft.com/office/powerpoint/2010/main" val="181044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7</a:t>
            </a:fld>
            <a:endParaRPr lang="en-US"/>
          </a:p>
        </p:txBody>
      </p:sp>
    </p:spTree>
    <p:extLst>
      <p:ext uri="{BB962C8B-B14F-4D97-AF65-F5344CB8AC3E}">
        <p14:creationId xmlns:p14="http://schemas.microsoft.com/office/powerpoint/2010/main" val="182538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8</a:t>
            </a:fld>
            <a:endParaRPr lang="en-US"/>
          </a:p>
        </p:txBody>
      </p:sp>
    </p:spTree>
    <p:extLst>
      <p:ext uri="{BB962C8B-B14F-4D97-AF65-F5344CB8AC3E}">
        <p14:creationId xmlns:p14="http://schemas.microsoft.com/office/powerpoint/2010/main" val="372128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9</a:t>
            </a:fld>
            <a:endParaRPr lang="en-US"/>
          </a:p>
        </p:txBody>
      </p:sp>
    </p:spTree>
    <p:extLst>
      <p:ext uri="{BB962C8B-B14F-4D97-AF65-F5344CB8AC3E}">
        <p14:creationId xmlns:p14="http://schemas.microsoft.com/office/powerpoint/2010/main" val="1312337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HMM Logo Opening Page">
    <p:spTree>
      <p:nvGrpSpPr>
        <p:cNvPr id="1" name=""/>
        <p:cNvGrpSpPr/>
        <p:nvPr/>
      </p:nvGrpSpPr>
      <p:grpSpPr>
        <a:xfrm>
          <a:off x="0" y="0"/>
          <a:ext cx="0" cy="0"/>
          <a:chOff x="0" y="0"/>
          <a:chExt cx="0" cy="0"/>
        </a:xfrm>
      </p:grpSpPr>
      <p:pic>
        <p:nvPicPr>
          <p:cNvPr id="2" name="Picture 1" descr="USHMM_100k_url.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1905000"/>
            <a:ext cx="6673788" cy="2362200"/>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SHMM Title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685800"/>
            <a:ext cx="8229600" cy="1905000"/>
          </a:xfrm>
        </p:spPr>
        <p:txBody>
          <a:bodyPr/>
          <a:lstStyle>
            <a:lvl1pPr marL="1257300" indent="-1257300" algn="l">
              <a:lnSpc>
                <a:spcPts val="5200"/>
              </a:lnSpc>
              <a:defRPr/>
            </a:lvl1pPr>
          </a:lstStyle>
          <a:p>
            <a:r>
              <a:rPr lang="en-US" dirty="0" smtClean="0"/>
              <a:t>POWERPOINT PRESENTATION TITLE</a:t>
            </a:r>
            <a:endParaRPr lang="en-US" dirty="0"/>
          </a:p>
        </p:txBody>
      </p:sp>
      <p:sp>
        <p:nvSpPr>
          <p:cNvPr id="3" name="Subtitle 2"/>
          <p:cNvSpPr>
            <a:spLocks noGrp="1"/>
          </p:cNvSpPr>
          <p:nvPr>
            <p:ph type="subTitle" idx="1" hasCustomPrompt="1"/>
          </p:nvPr>
        </p:nvSpPr>
        <p:spPr>
          <a:xfrm>
            <a:off x="1676400" y="3733800"/>
            <a:ext cx="7010400" cy="1752600"/>
          </a:xfrm>
        </p:spPr>
        <p:txBody>
          <a:bodyPr/>
          <a:lstStyle>
            <a:lvl1pPr marL="0" indent="0" algn="l">
              <a:spcBef>
                <a:spcPts val="0"/>
              </a:spcBef>
              <a:buNone/>
              <a:defRPr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Title</a:t>
            </a:r>
          </a:p>
          <a:p>
            <a:r>
              <a:rPr lang="en-US" dirty="0" smtClean="0"/>
              <a:t>Department</a:t>
            </a:r>
          </a:p>
          <a:p>
            <a:r>
              <a:rPr lang="en-US" dirty="0" smtClean="0"/>
              <a:t>Month Day, Year</a:t>
            </a:r>
          </a:p>
          <a:p>
            <a:endParaRPr lang="en-US" dirty="0"/>
          </a:p>
        </p:txBody>
      </p:sp>
      <p:sp>
        <p:nvSpPr>
          <p:cNvPr id="6" name="Slide Number Placeholder 5"/>
          <p:cNvSpPr>
            <a:spLocks noGrp="1"/>
          </p:cNvSpPr>
          <p:nvPr>
            <p:ph type="sldNum" sz="quarter" idx="12"/>
          </p:nvPr>
        </p:nvSpPr>
        <p:spPr>
          <a:xfrm>
            <a:off x="381000" y="6264275"/>
            <a:ext cx="2133600" cy="365125"/>
          </a:xfrm>
        </p:spPr>
        <p:txBody>
          <a:bodyPr/>
          <a:lstStyle/>
          <a:p>
            <a:fld id="{EE2A51E3-7E3F-4EFA-9E98-4236DA68B2CE}" type="slidenum">
              <a:rPr lang="en-US" smtClean="0"/>
              <a:pPr/>
              <a:t>‹#›</a:t>
            </a:fld>
            <a:endParaRPr lang="en-US" dirty="0"/>
          </a:p>
        </p:txBody>
      </p:sp>
      <p:sp>
        <p:nvSpPr>
          <p:cNvPr id="8"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USHMM Agenda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a:xfrm>
            <a:off x="457200" y="1600200"/>
            <a:ext cx="8229600" cy="4373563"/>
          </a:xfrm>
        </p:spPr>
        <p:txBody>
          <a:bodyPr/>
          <a:lstStyle>
            <a:lvl1pPr>
              <a:defRPr b="1">
                <a:solidFill>
                  <a:schemeClr val="tx1"/>
                </a:solidFill>
                <a:latin typeface="Arial Narrow"/>
                <a:cs typeface="Arial Narrow"/>
              </a:defRPr>
            </a:lvl1pPr>
            <a:lvl2pPr>
              <a:buClr>
                <a:schemeClr val="accent6">
                  <a:lumMod val="75000"/>
                </a:schemeClr>
              </a:buClr>
              <a:defRPr/>
            </a:lvl2pPr>
            <a:lvl3pPr>
              <a:buClr>
                <a:schemeClr val="tx1"/>
              </a:buClr>
              <a:defRPr/>
            </a:lvl3pPr>
            <a:lvl4pPr>
              <a:buClr>
                <a:schemeClr val="accent6">
                  <a:lumMod val="75000"/>
                </a:schemeClr>
              </a:buClr>
              <a:defRPr/>
            </a:lvl4pPr>
            <a:lvl5pPr>
              <a:buClr>
                <a:schemeClr val="bg1">
                  <a:lumMod val="50000"/>
                  <a:lumOff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81000" y="6264275"/>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USHMM Intro Main Text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a:xfrm>
            <a:off x="457200" y="1600200"/>
            <a:ext cx="8229600" cy="4373563"/>
          </a:xfrm>
        </p:spPr>
        <p:txBody>
          <a:bodyPr/>
          <a:lstStyle>
            <a:lvl1pPr>
              <a:buNone/>
              <a:defRPr baseline="0"/>
            </a:lvl1pPr>
            <a:lvl2pPr>
              <a:buNone/>
              <a:defRPr/>
            </a:lvl2pPr>
            <a:lvl5pPr>
              <a:buNone/>
              <a:defRPr/>
            </a:lvl5pPr>
          </a:lstStyle>
          <a:p>
            <a:pPr lvl="0"/>
            <a:r>
              <a:rPr lang="en-US" dirty="0" smtClean="0"/>
              <a:t>Intro Page (no bullets)</a:t>
            </a:r>
          </a:p>
        </p:txBody>
      </p:sp>
      <p:sp>
        <p:nvSpPr>
          <p:cNvPr id="6" name="Slide Number Placeholder 5"/>
          <p:cNvSpPr>
            <a:spLocks noGrp="1"/>
          </p:cNvSpPr>
          <p:nvPr>
            <p:ph type="sldNum" sz="quarter" idx="12"/>
          </p:nvPr>
        </p:nvSpPr>
        <p:spPr>
          <a:xfrm>
            <a:off x="381000" y="6264275"/>
            <a:ext cx="2133600" cy="365125"/>
          </a:xfrm>
        </p:spPr>
        <p:txBody>
          <a:bodyPr/>
          <a:lstStyle>
            <a:lvl1pPr algn="l">
              <a:defRPr/>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SHMM Title/Intro with Bullets (one lev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a:defRPr b="0" baseline="0">
                <a:latin typeface="Times New Roman"/>
                <a:cs typeface="Times New Roman"/>
              </a:defRPr>
            </a:lvl1pPr>
            <a:lvl2pPr>
              <a:buNone/>
              <a:defRPr/>
            </a:lvl2pPr>
            <a:lvl3pPr>
              <a:buNone/>
              <a:defRPr/>
            </a:lvl3pPr>
            <a:lvl4pPr>
              <a:buNone/>
              <a:defRPr/>
            </a:lvl4pPr>
            <a:lvl5pPr>
              <a:buNone/>
              <a:defRPr/>
            </a:lvl5pPr>
          </a:lstStyle>
          <a:p>
            <a:pPr lvl="0"/>
            <a:r>
              <a:rPr lang="en-US" dirty="0" smtClean="0"/>
              <a:t>Intro Page - bullets (one level)</a:t>
            </a:r>
          </a:p>
          <a:p>
            <a:pPr lvl="0"/>
            <a:endParaRPr lang="en-US" dirty="0" smtClean="0"/>
          </a:p>
          <a:p>
            <a:pPr lvl="1"/>
            <a:endParaRPr lang="en-US" dirty="0" smtClean="0"/>
          </a:p>
        </p:txBody>
      </p:sp>
      <p:sp>
        <p:nvSpPr>
          <p:cNvPr id="6" name="Slide Number Placeholder 5"/>
          <p:cNvSpPr>
            <a:spLocks noGrp="1"/>
          </p:cNvSpPr>
          <p:nvPr>
            <p:ph type="sldNum" sz="quarter" idx="12"/>
          </p:nvPr>
        </p:nvSpPr>
        <p:spPr>
          <a:xfrm>
            <a:off x="381000" y="6264275"/>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USHMM Title/Intro with Bullets (five lev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Intro Page - bullets (five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81000" y="6248400"/>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USHMM Comparison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3200" b="1" baseline="0">
                <a:solidFill>
                  <a:srgbClr val="F79646"/>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1</a:t>
            </a:r>
          </a:p>
        </p:txBody>
      </p:sp>
      <p:sp>
        <p:nvSpPr>
          <p:cNvPr id="4" name="Content Placeholder 3"/>
          <p:cNvSpPr>
            <a:spLocks noGrp="1"/>
          </p:cNvSpPr>
          <p:nvPr>
            <p:ph sz="half" idx="2"/>
          </p:nvPr>
        </p:nvSpPr>
        <p:spPr>
          <a:xfrm>
            <a:off x="457200" y="2174875"/>
            <a:ext cx="4040188" cy="3951288"/>
          </a:xfrm>
        </p:spPr>
        <p:txBody>
          <a:bodyPr/>
          <a:lstStyle>
            <a:lvl1pPr>
              <a:defRPr sz="3200" b="0" i="0">
                <a:solidFill>
                  <a:schemeClr val="tx1"/>
                </a:solidFill>
                <a:latin typeface="Arial Narrow"/>
                <a:cs typeface="Arial Narrow"/>
              </a:defRPr>
            </a:lvl1pPr>
            <a:lvl2pPr marL="285750" indent="-285750">
              <a:buFont typeface="Arial"/>
              <a:buChar char="•"/>
              <a:defRPr sz="2400" baseline="0"/>
            </a:lvl2pPr>
            <a:lvl3pPr marL="1143000" indent="-228600">
              <a:buFont typeface="Arial"/>
              <a:buChar char="•"/>
              <a:defRPr sz="1800"/>
            </a:lvl3pPr>
            <a:lvl4pPr marL="1600200" indent="-228600">
              <a:buFont typeface="Arial"/>
              <a:buChar char="•"/>
              <a:defRPr sz="1600"/>
            </a:lvl4pPr>
            <a:lvl5pPr marL="2057400" indent="-228600">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3200" b="1" baseline="0">
                <a:solidFill>
                  <a:srgbClr val="F79646"/>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2</a:t>
            </a:r>
          </a:p>
        </p:txBody>
      </p:sp>
      <p:sp>
        <p:nvSpPr>
          <p:cNvPr id="6" name="Content Placeholder 5"/>
          <p:cNvSpPr>
            <a:spLocks noGrp="1"/>
          </p:cNvSpPr>
          <p:nvPr>
            <p:ph sz="quarter" idx="4"/>
          </p:nvPr>
        </p:nvSpPr>
        <p:spPr>
          <a:xfrm>
            <a:off x="4645025" y="2174875"/>
            <a:ext cx="4041775" cy="3951288"/>
          </a:xfrm>
        </p:spPr>
        <p:txBody>
          <a:bodyPr/>
          <a:lstStyle>
            <a:lvl1pPr>
              <a:defRPr sz="3200" b="0" i="0">
                <a:solidFill>
                  <a:schemeClr val="tx1"/>
                </a:solidFill>
                <a:latin typeface="Arial Narrow"/>
                <a:cs typeface="Arial Narrow"/>
              </a:defRPr>
            </a:lvl1pPr>
            <a:lvl2pPr marL="285750" indent="-285750">
              <a:buFont typeface="Arial"/>
              <a:buChar char="•"/>
              <a:defRPr sz="2400"/>
            </a:lvl2pPr>
            <a:lvl3pPr marL="1143000" indent="-228600">
              <a:buFont typeface="Arial"/>
              <a:buChar char="•"/>
              <a:defRPr sz="1800"/>
            </a:lvl3pPr>
            <a:lvl4pPr marL="1600200" indent="-228600">
              <a:buFont typeface="Arial"/>
              <a:buChar char="•"/>
              <a:defRPr sz="1600"/>
            </a:lvl4pPr>
            <a:lvl5pPr marL="2057400" indent="-228600">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8"/>
          <p:cNvSpPr>
            <a:spLocks noGrp="1"/>
          </p:cNvSpPr>
          <p:nvPr>
            <p:ph type="sldNum" sz="quarter" idx="12"/>
          </p:nvPr>
        </p:nvSpPr>
        <p:spPr>
          <a:xfrm>
            <a:off x="381000" y="6248400"/>
            <a:ext cx="2133600" cy="365125"/>
          </a:xfrm>
        </p:spPr>
        <p:txBody>
          <a:bodyPr/>
          <a:lstStyle>
            <a:lvl1pPr algn="l">
              <a:defRPr sz="1100"/>
            </a:lvl1pPr>
          </a:lstStyle>
          <a:p>
            <a:fld id="{EE2A51E3-7E3F-4EFA-9E98-4236DA68B2CE}" type="slidenum">
              <a:rPr lang="en-US" smtClean="0"/>
              <a:pPr/>
              <a:t>‹#›</a:t>
            </a:fld>
            <a:endParaRPr lang="en-US" dirty="0"/>
          </a:p>
        </p:txBody>
      </p:sp>
      <p:sp>
        <p:nvSpPr>
          <p:cNvPr id="10" name="Footer Placeholder 4"/>
          <p:cNvSpPr>
            <a:spLocks noGrp="1"/>
          </p:cNvSpPr>
          <p:nvPr>
            <p:ph type="ftr" sz="quarter" idx="1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USHMM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sz="half" idx="1" hasCustomPrompt="1"/>
          </p:nvPr>
        </p:nvSpPr>
        <p:spPr>
          <a:xfrm>
            <a:off x="457200" y="1600200"/>
            <a:ext cx="4038600" cy="838200"/>
          </a:xfrm>
        </p:spPr>
        <p:txBody>
          <a:bodyPr/>
          <a:lstStyle>
            <a:lvl1pPr marL="0" indent="0">
              <a:buFontTx/>
              <a:buNone/>
              <a:defRPr sz="2800" b="1">
                <a:latin typeface="Arial Narrow"/>
                <a:cs typeface="Arial Narrow"/>
              </a:defRPr>
            </a:lvl1pPr>
            <a:lvl2pPr marL="285750" indent="-2857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Column 1</a:t>
            </a:r>
          </a:p>
        </p:txBody>
      </p:sp>
      <p:sp>
        <p:nvSpPr>
          <p:cNvPr id="4" name="Content Placeholder 3"/>
          <p:cNvSpPr>
            <a:spLocks noGrp="1"/>
          </p:cNvSpPr>
          <p:nvPr>
            <p:ph sz="half" idx="2" hasCustomPrompt="1"/>
          </p:nvPr>
        </p:nvSpPr>
        <p:spPr>
          <a:xfrm>
            <a:off x="4648200" y="1600201"/>
            <a:ext cx="4038600" cy="838200"/>
          </a:xfrm>
        </p:spPr>
        <p:txBody>
          <a:bodyPr/>
          <a:lstStyle>
            <a:lvl1pPr>
              <a:defRPr sz="2800" baseline="0">
                <a:latin typeface="Arial Narrow"/>
                <a:cs typeface="Arial Narrow"/>
              </a:defRPr>
            </a:lvl1pPr>
            <a:lvl2pPr marL="285750" indent="-2857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Column 2</a:t>
            </a:r>
            <a:endParaRPr lang="en-US" dirty="0"/>
          </a:p>
        </p:txBody>
      </p:sp>
      <p:sp>
        <p:nvSpPr>
          <p:cNvPr id="7" name="Slide Number Placeholder 6"/>
          <p:cNvSpPr>
            <a:spLocks noGrp="1"/>
          </p:cNvSpPr>
          <p:nvPr>
            <p:ph type="sldNum" sz="quarter" idx="12"/>
          </p:nvPr>
        </p:nvSpPr>
        <p:spPr>
          <a:xfrm>
            <a:off x="381000" y="6248400"/>
            <a:ext cx="2133600" cy="365125"/>
          </a:xfrm>
        </p:spPr>
        <p:txBody>
          <a:bodyPr/>
          <a:lstStyle>
            <a:lvl1pPr>
              <a:defRPr sz="1100"/>
            </a:lvl1pPr>
          </a:lstStyle>
          <a:p>
            <a:fld id="{EE2A51E3-7E3F-4EFA-9E98-4236DA68B2CE}" type="slidenum">
              <a:rPr lang="en-US" smtClean="0"/>
              <a:pPr/>
              <a:t>‹#›</a:t>
            </a:fld>
            <a:endParaRPr lang="en-US" dirty="0"/>
          </a:p>
        </p:txBody>
      </p:sp>
      <p:sp>
        <p:nvSpPr>
          <p:cNvPr id="8"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
        <p:nvSpPr>
          <p:cNvPr id="5" name="TextBox 4"/>
          <p:cNvSpPr txBox="1"/>
          <p:nvPr userDrawn="1"/>
        </p:nvSpPr>
        <p:spPr>
          <a:xfrm>
            <a:off x="457200" y="2590800"/>
            <a:ext cx="4038600" cy="3200400"/>
          </a:xfrm>
          <a:prstGeom prst="rect">
            <a:avLst/>
          </a:prstGeom>
          <a:noFill/>
        </p:spPr>
        <p:txBody>
          <a:bodyPr wrap="square" rtlCol="0">
            <a:spAutoFit/>
          </a:bodyPr>
          <a:lstStyle/>
          <a:p>
            <a:endParaRPr lang="en-US" dirty="0"/>
          </a:p>
        </p:txBody>
      </p:sp>
      <p:sp>
        <p:nvSpPr>
          <p:cNvPr id="6" name="TextBox 5"/>
          <p:cNvSpPr txBox="1"/>
          <p:nvPr userDrawn="1"/>
        </p:nvSpPr>
        <p:spPr>
          <a:xfrm>
            <a:off x="4648200" y="2590800"/>
            <a:ext cx="4038600" cy="978932"/>
          </a:xfrm>
          <a:prstGeom prst="rect">
            <a:avLst/>
          </a:prstGeom>
          <a:noFill/>
        </p:spPr>
        <p:txBody>
          <a:bodyPr wrap="square" rtlCol="0">
            <a:spAutoFit/>
          </a:bodyPr>
          <a:lstStyle/>
          <a:p>
            <a:endParaRPr lang="en-US" dirty="0"/>
          </a:p>
        </p:txBody>
      </p:sp>
      <p:sp>
        <p:nvSpPr>
          <p:cNvPr id="9" name="TextBox 8"/>
          <p:cNvSpPr txBox="1"/>
          <p:nvPr userDrawn="1"/>
        </p:nvSpPr>
        <p:spPr>
          <a:xfrm>
            <a:off x="4800600" y="2743200"/>
            <a:ext cx="4038600" cy="978932"/>
          </a:xfrm>
          <a:prstGeom prst="rect">
            <a:avLst/>
          </a:prstGeom>
          <a:noFill/>
        </p:spPr>
        <p:txBody>
          <a:bodyPr wrap="square" rtlCol="0">
            <a:spAutoFit/>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HMM Divider or Questions Page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248400"/>
            <a:ext cx="2133600" cy="365125"/>
          </a:xfrm>
        </p:spPr>
        <p:txBody>
          <a:bodyPr/>
          <a:lstStyle>
            <a:lvl1pPr algn="l">
              <a:defRPr sz="1100"/>
            </a:lvl1pPr>
          </a:lstStyle>
          <a:p>
            <a:fld id="{EE2A51E3-7E3F-4EFA-9E98-4236DA68B2CE}" type="slidenum">
              <a:rPr lang="en-US" smtClean="0"/>
              <a:pPr/>
              <a:t>‹#›</a:t>
            </a:fld>
            <a:endParaRPr lang="en-US" dirty="0"/>
          </a:p>
        </p:txBody>
      </p:sp>
      <p:pic>
        <p:nvPicPr>
          <p:cNvPr id="6" name="Picture 5" descr="USHMM_60K.eps"/>
          <p:cNvPicPr>
            <a:picLocks noChangeAspect="1"/>
          </p:cNvPicPr>
          <p:nvPr/>
        </p:nvPicPr>
        <p:blipFill>
          <a:blip r:embed="rId2" cstate="print"/>
          <a:stretch>
            <a:fillRect/>
          </a:stretch>
        </p:blipFill>
        <p:spPr>
          <a:xfrm>
            <a:off x="7060692" y="5867400"/>
            <a:ext cx="1715008" cy="812800"/>
          </a:xfrm>
          <a:prstGeom prst="rect">
            <a:avLst/>
          </a:prstGeom>
        </p:spPr>
      </p:pic>
      <p:sp>
        <p:nvSpPr>
          <p:cNvPr id="7" name="Picture Placeholder 6"/>
          <p:cNvSpPr>
            <a:spLocks noGrp="1"/>
          </p:cNvSpPr>
          <p:nvPr>
            <p:ph type="pic" sz="quarter" idx="13"/>
          </p:nvPr>
        </p:nvSpPr>
        <p:spPr>
          <a:xfrm>
            <a:off x="0" y="12700"/>
            <a:ext cx="9144000" cy="5715000"/>
          </a:xfrm>
        </p:spPr>
        <p:txBody>
          <a:bodyPr>
            <a:normAutofit/>
          </a:bodyPr>
          <a:lstStyle>
            <a:lvl1pPr marL="0" indent="0" algn="ctr">
              <a:buFontTx/>
              <a:buNone/>
              <a:defRPr sz="2000" baseline="0"/>
            </a:lvl1pPr>
          </a:lstStyle>
          <a:p>
            <a:endParaRPr lang="en-US" dirty="0" smtClean="0"/>
          </a:p>
          <a:p>
            <a:r>
              <a:rPr lang="en-US" dirty="0" smtClean="0"/>
              <a:t>Use this as a divider or question page </a:t>
            </a:r>
          </a:p>
          <a:p>
            <a:r>
              <a:rPr lang="en-US" dirty="0" smtClean="0"/>
              <a:t>(insert large image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Autofit/>
          </a:bodyPr>
          <a:lstStyle/>
          <a:p>
            <a:r>
              <a:rPr lang="en-US" dirty="0" smtClean="0"/>
              <a:t>Title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#’s and footer doesn’t show on presentation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
        <p:nvSpPr>
          <p:cNvPr id="6" name="Slide Number Placeholder 5"/>
          <p:cNvSpPr>
            <a:spLocks noGrp="1"/>
          </p:cNvSpPr>
          <p:nvPr>
            <p:ph type="sldNum" sz="quarter" idx="4"/>
          </p:nvPr>
        </p:nvSpPr>
        <p:spPr>
          <a:xfrm>
            <a:off x="381000" y="6264275"/>
            <a:ext cx="2133600" cy="365125"/>
          </a:xfrm>
          <a:prstGeom prst="rect">
            <a:avLst/>
          </a:prstGeom>
        </p:spPr>
        <p:txBody>
          <a:bodyPr vert="horz" lIns="91440" tIns="45720" rIns="91440" bIns="45720" rtlCol="0" anchor="ctr"/>
          <a:lstStyle>
            <a:lvl1pPr algn="l">
              <a:defRPr sz="1100" b="0">
                <a:solidFill>
                  <a:schemeClr val="tx1"/>
                </a:solidFill>
                <a:latin typeface="Arial Narrow" pitchFamily="34" charset="0"/>
              </a:defRPr>
            </a:lvl1pPr>
          </a:lstStyle>
          <a:p>
            <a:fld id="{EE2A51E3-7E3F-4EFA-9E98-4236DA68B2CE}" type="slidenum">
              <a:rPr lang="en-US" smtClean="0"/>
              <a:pPr/>
              <a:t>‹#›</a:t>
            </a:fld>
            <a:endParaRPr lang="en-US" dirty="0"/>
          </a:p>
        </p:txBody>
      </p:sp>
      <p:cxnSp>
        <p:nvCxnSpPr>
          <p:cNvPr id="7" name="Straight Connector 6"/>
          <p:cNvCxnSpPr/>
          <p:nvPr/>
        </p:nvCxnSpPr>
        <p:spPr>
          <a:xfrm>
            <a:off x="457200" y="6248400"/>
            <a:ext cx="8229600" cy="1588"/>
          </a:xfrm>
          <a:prstGeom prst="line">
            <a:avLst/>
          </a:prstGeom>
          <a:ln w="1270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9" r:id="rId7"/>
    <p:sldLayoutId id="2147483668" r:id="rId8"/>
  </p:sldLayoutIdLst>
  <p:hf hdr="0" dt="0"/>
  <p:txStyles>
    <p:titleStyle>
      <a:lvl1pPr algn="l" defTabSz="914400" rtl="0" eaLnBrk="1" latinLnBrk="0" hangingPunct="1">
        <a:spcBef>
          <a:spcPct val="0"/>
        </a:spcBef>
        <a:buNone/>
        <a:defRPr sz="6000" b="1" kern="1200">
          <a:solidFill>
            <a:schemeClr val="tx1"/>
          </a:solidFill>
          <a:latin typeface="Arial Narrow" pitchFamily="34" charset="0"/>
          <a:ea typeface="+mj-ea"/>
          <a:cs typeface="+mj-cs"/>
        </a:defRPr>
      </a:lvl1pPr>
    </p:titleStyle>
    <p:bodyStyle>
      <a:lvl1pPr marL="0" indent="0" algn="l" defTabSz="914400" rtl="0" eaLnBrk="1" latinLnBrk="0" hangingPunct="1">
        <a:spcBef>
          <a:spcPct val="20000"/>
        </a:spcBef>
        <a:buSzPct val="90000"/>
        <a:buFontTx/>
        <a:buNone/>
        <a:defRPr sz="3200" b="1" kern="1200">
          <a:solidFill>
            <a:schemeClr val="tx1"/>
          </a:solidFill>
          <a:latin typeface="Arial Narrow"/>
          <a:ea typeface="+mn-ea"/>
          <a:cs typeface="Arial Narrow"/>
        </a:defRPr>
      </a:lvl1pPr>
      <a:lvl2pPr marL="742950" indent="-285750" algn="l" defTabSz="914400" rtl="0" eaLnBrk="1" latinLnBrk="0" hangingPunct="1">
        <a:spcBef>
          <a:spcPct val="20000"/>
        </a:spcBef>
        <a:buClr>
          <a:schemeClr val="accent6">
            <a:lumMod val="75000"/>
          </a:schemeClr>
        </a:buClr>
        <a:buFont typeface="Arial"/>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chemeClr val="bg1">
            <a:lumMod val="65000"/>
            <a:lumOff val="35000"/>
          </a:schemeClr>
        </a:buClr>
        <a:buFont typeface="Arial"/>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chemeClr val="accent6">
            <a:lumMod val="75000"/>
          </a:schemeClr>
        </a:buClr>
        <a:buFont typeface="Arial"/>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Autofit/>
          </a:bodyPr>
          <a:lstStyle/>
          <a:p>
            <a:r>
              <a:rPr lang="en-US" dirty="0" smtClean="0"/>
              <a:t>Title (no orange line)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81000" y="6248400"/>
            <a:ext cx="2133600" cy="365125"/>
          </a:xfrm>
          <a:prstGeom prst="rect">
            <a:avLst/>
          </a:prstGeom>
        </p:spPr>
        <p:txBody>
          <a:bodyPr vert="horz" lIns="91440" tIns="45720" rIns="91440" bIns="45720" rtlCol="0" anchor="ctr"/>
          <a:lstStyle>
            <a:lvl1pPr algn="l">
              <a:defRPr sz="1100" b="0">
                <a:solidFill>
                  <a:schemeClr val="tx1"/>
                </a:solidFill>
                <a:latin typeface="Arial Narrow" pitchFamily="34" charset="0"/>
              </a:defRPr>
            </a:lvl1pPr>
          </a:lstStyle>
          <a:p>
            <a:fld id="{EE2A51E3-7E3F-4EFA-9E98-4236DA68B2CE}" type="slidenum">
              <a:rPr lang="en-US" smtClean="0"/>
              <a:pPr/>
              <a:t>‹#›</a:t>
            </a:fld>
            <a:endParaRPr lang="en-US" dirty="0"/>
          </a:p>
        </p:txBody>
      </p:sp>
      <p:sp>
        <p:nvSpPr>
          <p:cNvPr id="8"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spcBef>
          <a:spcPct val="0"/>
        </a:spcBef>
        <a:buNone/>
        <a:defRPr sz="6000" b="1" kern="1200" baseline="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rimesofwar.org/commentary/the-icc-bashir-and-the-immunity-of-heads-of-state/attachment/sudan-international-court-darfu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Rectangle 5"/>
          <p:cNvSpPr/>
          <p:nvPr/>
        </p:nvSpPr>
        <p:spPr>
          <a:xfrm>
            <a:off x="381000" y="457200"/>
            <a:ext cx="8305800" cy="6001643"/>
          </a:xfrm>
          <a:prstGeom prst="rect">
            <a:avLst/>
          </a:prstGeom>
        </p:spPr>
        <p:txBody>
          <a:bodyPr wrap="square">
            <a:spAutoFit/>
          </a:bodyPr>
          <a:lstStyle/>
          <a:p>
            <a:r>
              <a:rPr lang="en-US" sz="2400" dirty="0" smtClean="0">
                <a:latin typeface="Arial Narrow" pitchFamily="34" charset="0"/>
              </a:rPr>
              <a:t>Charter of the International Military Tribunal</a:t>
            </a:r>
          </a:p>
          <a:p>
            <a:endParaRPr lang="en-US" sz="2400" dirty="0" smtClean="0">
              <a:latin typeface="Arial Narrow" pitchFamily="34" charset="0"/>
            </a:endParaRPr>
          </a:p>
          <a:p>
            <a:r>
              <a:rPr lang="en-US" sz="2400" dirty="0" smtClean="0">
                <a:latin typeface="Arial Narrow" pitchFamily="34" charset="0"/>
              </a:rPr>
              <a:t>Article 7.</a:t>
            </a:r>
          </a:p>
          <a:p>
            <a:r>
              <a:rPr lang="en-US" sz="2400" dirty="0" smtClean="0">
                <a:latin typeface="Arial Narrow" pitchFamily="34" charset="0"/>
              </a:rPr>
              <a:t>The official position of defendants, whether as Heads of State or responsible officials in Government Departments, shall not be considered as freeing them from responsibility or mitigating punishment.</a:t>
            </a:r>
          </a:p>
          <a:p>
            <a:endParaRPr lang="en-US" sz="2400" dirty="0" smtClean="0">
              <a:latin typeface="Arial Narrow" pitchFamily="34" charset="0"/>
            </a:endParaRPr>
          </a:p>
          <a:p>
            <a:r>
              <a:rPr lang="en-US" sz="2400" dirty="0" smtClean="0">
                <a:latin typeface="Arial Narrow" pitchFamily="34" charset="0"/>
              </a:rPr>
              <a:t>Article 8.</a:t>
            </a:r>
          </a:p>
          <a:p>
            <a:r>
              <a:rPr lang="en-US" sz="2400" dirty="0" smtClean="0">
                <a:latin typeface="Arial Narrow" pitchFamily="34" charset="0"/>
              </a:rPr>
              <a:t>The fact that the Defendant acted pursuant to order of his Government or of a superior shall not free him from responsibility, but may be considered in mitigation of punishment if the Tribunal determines that justice so requires. </a:t>
            </a:r>
          </a:p>
          <a:p>
            <a:endParaRPr lang="en-US" sz="2400" dirty="0" smtClean="0">
              <a:latin typeface="Arial Narrow" pitchFamily="34" charset="0"/>
            </a:endParaRPr>
          </a:p>
          <a:p>
            <a:r>
              <a:rPr lang="en-US" sz="2400" dirty="0" smtClean="0">
                <a:latin typeface="Arial Narrow" pitchFamily="34" charset="0"/>
              </a:rPr>
              <a:t>[Nuremberg Trial Proceedings Vol. 1]</a:t>
            </a:r>
          </a:p>
          <a:p>
            <a:endParaRPr lang="en-US" sz="2400" dirty="0" smtClean="0">
              <a:latin typeface="Arial Narrow" pitchFamily="34" charset="0"/>
            </a:endParaRPr>
          </a:p>
          <a:p>
            <a:r>
              <a:rPr lang="en-US" sz="2400" dirty="0" smtClean="0">
                <a:latin typeface="Arial Narrow" pitchFamily="34" charset="0"/>
              </a:rPr>
              <a:t> </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8" descr="10400a"/>
          <p:cNvPicPr>
            <a:picLocks noChangeAspect="1" noChangeArrowheads="1"/>
          </p:cNvPicPr>
          <p:nvPr/>
        </p:nvPicPr>
        <p:blipFill>
          <a:blip r:embed="rId3" cstate="print"/>
          <a:srcRect/>
          <a:stretch>
            <a:fillRect/>
          </a:stretch>
        </p:blipFill>
        <p:spPr bwMode="auto">
          <a:xfrm>
            <a:off x="152400" y="152400"/>
            <a:ext cx="3808695" cy="4800600"/>
          </a:xfrm>
          <a:prstGeom prst="rect">
            <a:avLst/>
          </a:prstGeom>
          <a:noFill/>
          <a:ln w="9525">
            <a:noFill/>
            <a:miter lim="800000"/>
            <a:headEnd/>
            <a:tailEnd/>
          </a:ln>
        </p:spPr>
      </p:pic>
      <p:sp>
        <p:nvSpPr>
          <p:cNvPr id="7" name="Rectangle 6"/>
          <p:cNvSpPr/>
          <p:nvPr/>
        </p:nvSpPr>
        <p:spPr>
          <a:xfrm>
            <a:off x="152400" y="4971871"/>
            <a:ext cx="8991600" cy="1200329"/>
          </a:xfrm>
          <a:prstGeom prst="rect">
            <a:avLst/>
          </a:prstGeom>
        </p:spPr>
        <p:txBody>
          <a:bodyPr wrap="square">
            <a:spAutoFit/>
          </a:bodyPr>
          <a:lstStyle/>
          <a:p>
            <a:r>
              <a:rPr lang="en-US" sz="2400" dirty="0" smtClean="0">
                <a:latin typeface="Arial Narrow" pitchFamily="34" charset="0"/>
              </a:rPr>
              <a:t>Chief U.S. Counsel Justice Robert Jackson delivers the prosecution's opening statement at the International Military Tribunal. Nuremberg, Germany, November 21, 1945.</a:t>
            </a:r>
            <a:endParaRPr lang="en-US" sz="2400" dirty="0">
              <a:latin typeface="Arial Narrow" pitchFamily="34" charset="0"/>
            </a:endParaRPr>
          </a:p>
        </p:txBody>
      </p:sp>
      <p:sp>
        <p:nvSpPr>
          <p:cNvPr id="8" name="Rectangle 7"/>
          <p:cNvSpPr/>
          <p:nvPr/>
        </p:nvSpPr>
        <p:spPr>
          <a:xfrm>
            <a:off x="4038600" y="914400"/>
            <a:ext cx="5105400" cy="3785652"/>
          </a:xfrm>
          <a:prstGeom prst="rect">
            <a:avLst/>
          </a:prstGeom>
        </p:spPr>
        <p:txBody>
          <a:bodyPr wrap="square">
            <a:spAutoFit/>
          </a:bodyPr>
          <a:lstStyle/>
          <a:p>
            <a:r>
              <a:rPr lang="en-US" sz="2400" b="1" i="1" dirty="0" smtClean="0">
                <a:latin typeface="Arial Narrow" pitchFamily="34" charset="0"/>
              </a:rPr>
              <a:t> “the plea of superior orders fails.... when the will of the doer merges with the will of the superior in the execution of the illegal act, the doer may not plead duress under superior orders. </a:t>
            </a:r>
          </a:p>
          <a:p>
            <a:endParaRPr lang="en-US" sz="2400" b="1" i="1" dirty="0" smtClean="0">
              <a:latin typeface="Arial Narrow" pitchFamily="34" charset="0"/>
            </a:endParaRPr>
          </a:p>
          <a:p>
            <a:r>
              <a:rPr lang="en-US" sz="2400" b="1" i="1" dirty="0" smtClean="0">
                <a:latin typeface="Arial Narrow" pitchFamily="34" charset="0"/>
              </a:rPr>
              <a:t>Therefore if a defendant agrees, in principle with an order, he cannot later claim superior orders as a mitigating defense.”</a:t>
            </a:r>
            <a:endParaRPr lang="en-US" sz="2400" b="1" i="1" dirty="0">
              <a:latin typeface="Arial Narrow" pitchFamily="34" charset="0"/>
            </a:endParaRPr>
          </a:p>
        </p:txBody>
      </p:sp>
      <p:sp>
        <p:nvSpPr>
          <p:cNvPr id="9" name="TextBox 8"/>
          <p:cNvSpPr txBox="1"/>
          <p:nvPr/>
        </p:nvSpPr>
        <p:spPr>
          <a:xfrm>
            <a:off x="4191000" y="228600"/>
            <a:ext cx="4246675" cy="584775"/>
          </a:xfrm>
          <a:prstGeom prst="rect">
            <a:avLst/>
          </a:prstGeom>
          <a:noFill/>
        </p:spPr>
        <p:txBody>
          <a:bodyPr wrap="none" rtlCol="0">
            <a:spAutoFit/>
          </a:bodyPr>
          <a:lstStyle/>
          <a:p>
            <a:r>
              <a:rPr lang="en-US" sz="3200" dirty="0" smtClean="0">
                <a:latin typeface="Arial Narrow" pitchFamily="34" charset="0"/>
              </a:rPr>
              <a:t>Superior Orders Exception:</a:t>
            </a:r>
            <a:endParaRPr lang="en-US" sz="3200"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152400" y="228600"/>
            <a:ext cx="7487050" cy="646331"/>
          </a:xfrm>
          <a:prstGeom prst="rect">
            <a:avLst/>
          </a:prstGeom>
          <a:noFill/>
        </p:spPr>
        <p:txBody>
          <a:bodyPr wrap="none" rtlCol="0">
            <a:spAutoFit/>
          </a:bodyPr>
          <a:lstStyle/>
          <a:p>
            <a:r>
              <a:rPr lang="en-US" sz="3600" dirty="0" smtClean="0">
                <a:latin typeface="Arial Narrow" pitchFamily="34" charset="0"/>
              </a:rPr>
              <a:t>Pre-Trial Issues: Who will try war criminals?</a:t>
            </a:r>
            <a:endParaRPr lang="en-US" sz="3600" dirty="0">
              <a:latin typeface="Arial Narrow" pitchFamily="34" charset="0"/>
            </a:endParaRPr>
          </a:p>
        </p:txBody>
      </p:sp>
      <p:pic>
        <p:nvPicPr>
          <p:cNvPr id="17410" name="Picture 2" descr="https://upload.wikimedia.org/wikipedia/commons/8/81/Ww2_allied_axis_1944_jun.png"/>
          <p:cNvPicPr>
            <a:picLocks noChangeAspect="1" noChangeArrowheads="1"/>
          </p:cNvPicPr>
          <p:nvPr/>
        </p:nvPicPr>
        <p:blipFill>
          <a:blip r:embed="rId3" cstate="print"/>
          <a:srcRect/>
          <a:stretch>
            <a:fillRect/>
          </a:stretch>
        </p:blipFill>
        <p:spPr bwMode="auto">
          <a:xfrm>
            <a:off x="0" y="914400"/>
            <a:ext cx="9056030" cy="4191000"/>
          </a:xfrm>
          <a:prstGeom prst="rect">
            <a:avLst/>
          </a:prstGeom>
          <a:noFill/>
        </p:spPr>
      </p:pic>
      <p:sp>
        <p:nvSpPr>
          <p:cNvPr id="13" name="TextBox 12"/>
          <p:cNvSpPr txBox="1"/>
          <p:nvPr/>
        </p:nvSpPr>
        <p:spPr>
          <a:xfrm>
            <a:off x="0" y="5334000"/>
            <a:ext cx="9020418" cy="830997"/>
          </a:xfrm>
          <a:prstGeom prst="rect">
            <a:avLst/>
          </a:prstGeom>
          <a:noFill/>
        </p:spPr>
        <p:txBody>
          <a:bodyPr wrap="none" rtlCol="0">
            <a:spAutoFit/>
          </a:bodyPr>
          <a:lstStyle/>
          <a:p>
            <a:r>
              <a:rPr lang="en-US" sz="2400" dirty="0" smtClean="0">
                <a:latin typeface="Arial Narrow" pitchFamily="34" charset="0"/>
              </a:rPr>
              <a:t>Summer 1944</a:t>
            </a:r>
          </a:p>
          <a:p>
            <a:r>
              <a:rPr lang="en-US" sz="2400" dirty="0" smtClean="0">
                <a:latin typeface="Arial Narrow" pitchFamily="34" charset="0"/>
              </a:rPr>
              <a:t>Black: Axis Controlled ;  Blue: Western Allied Control;     Red: Soviet Controlled</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152400" y="228600"/>
            <a:ext cx="7487050" cy="646331"/>
          </a:xfrm>
          <a:prstGeom prst="rect">
            <a:avLst/>
          </a:prstGeom>
          <a:noFill/>
        </p:spPr>
        <p:txBody>
          <a:bodyPr wrap="none" rtlCol="0">
            <a:spAutoFit/>
          </a:bodyPr>
          <a:lstStyle/>
          <a:p>
            <a:r>
              <a:rPr lang="en-US" sz="3600" dirty="0" smtClean="0">
                <a:latin typeface="Arial Narrow" pitchFamily="34" charset="0"/>
              </a:rPr>
              <a:t>Pre-Trial Issues: Who will try war criminals?</a:t>
            </a:r>
            <a:endParaRPr lang="en-US" sz="3600" dirty="0">
              <a:latin typeface="Arial Narrow" pitchFamily="34" charset="0"/>
            </a:endParaRPr>
          </a:p>
        </p:txBody>
      </p:sp>
      <p:pic>
        <p:nvPicPr>
          <p:cNvPr id="7" name="Picture 5" descr="81918"/>
          <p:cNvPicPr>
            <a:picLocks noChangeAspect="1" noChangeArrowheads="1"/>
          </p:cNvPicPr>
          <p:nvPr/>
        </p:nvPicPr>
        <p:blipFill>
          <a:blip r:embed="rId3" cstate="print"/>
          <a:srcRect/>
          <a:stretch>
            <a:fillRect/>
          </a:stretch>
        </p:blipFill>
        <p:spPr>
          <a:xfrm>
            <a:off x="0" y="1219200"/>
            <a:ext cx="4191000" cy="3408363"/>
          </a:xfrm>
          <a:prstGeom prst="rect">
            <a:avLst/>
          </a:prstGeom>
          <a:noFill/>
        </p:spPr>
      </p:pic>
      <p:sp>
        <p:nvSpPr>
          <p:cNvPr id="8" name="Rectangle 7"/>
          <p:cNvSpPr/>
          <p:nvPr/>
        </p:nvSpPr>
        <p:spPr>
          <a:xfrm>
            <a:off x="0" y="4724400"/>
            <a:ext cx="4572000" cy="707886"/>
          </a:xfrm>
          <a:prstGeom prst="rect">
            <a:avLst/>
          </a:prstGeom>
        </p:spPr>
        <p:txBody>
          <a:bodyPr>
            <a:spAutoFit/>
          </a:bodyPr>
          <a:lstStyle/>
          <a:p>
            <a:r>
              <a:rPr lang="en-US" sz="2000" dirty="0" smtClean="0">
                <a:latin typeface="Arial Narrow" pitchFamily="34" charset="0"/>
              </a:rPr>
              <a:t>High-ranking Nazi officials on trial before the</a:t>
            </a:r>
          </a:p>
          <a:p>
            <a:r>
              <a:rPr lang="en-US" sz="2000" dirty="0" smtClean="0">
                <a:latin typeface="Arial Narrow" pitchFamily="34" charset="0"/>
              </a:rPr>
              <a:t>IMT at Nuremberg, Germany, 1945.</a:t>
            </a:r>
            <a:endParaRPr lang="en-US" sz="2000" dirty="0">
              <a:latin typeface="Arial Narrow" pitchFamily="34" charset="0"/>
            </a:endParaRPr>
          </a:p>
        </p:txBody>
      </p:sp>
      <p:pic>
        <p:nvPicPr>
          <p:cNvPr id="10" name="Picture 9" descr="02702"/>
          <p:cNvPicPr>
            <a:picLocks noChangeAspect="1" noChangeArrowheads="1"/>
          </p:cNvPicPr>
          <p:nvPr/>
        </p:nvPicPr>
        <p:blipFill>
          <a:blip r:embed="rId4" cstate="print"/>
          <a:srcRect/>
          <a:stretch>
            <a:fillRect/>
          </a:stretch>
        </p:blipFill>
        <p:spPr>
          <a:xfrm>
            <a:off x="4267200" y="1295400"/>
            <a:ext cx="4876800" cy="3251200"/>
          </a:xfrm>
          <a:prstGeom prst="rect">
            <a:avLst/>
          </a:prstGeom>
          <a:noFill/>
        </p:spPr>
      </p:pic>
      <p:sp>
        <p:nvSpPr>
          <p:cNvPr id="11" name="Rectangle 10"/>
          <p:cNvSpPr/>
          <p:nvPr/>
        </p:nvSpPr>
        <p:spPr>
          <a:xfrm>
            <a:off x="4495800" y="4572000"/>
            <a:ext cx="4572000" cy="1015663"/>
          </a:xfrm>
          <a:prstGeom prst="rect">
            <a:avLst/>
          </a:prstGeom>
        </p:spPr>
        <p:txBody>
          <a:bodyPr>
            <a:spAutoFit/>
          </a:bodyPr>
          <a:lstStyle/>
          <a:p>
            <a:r>
              <a:rPr lang="en-US" sz="2000" dirty="0" smtClean="0">
                <a:latin typeface="Arial Narrow" pitchFamily="34" charset="0"/>
              </a:rPr>
              <a:t>Hans </a:t>
            </a:r>
            <a:r>
              <a:rPr lang="en-US" sz="2000" dirty="0" err="1" smtClean="0">
                <a:latin typeface="Arial Narrow" pitchFamily="34" charset="0"/>
              </a:rPr>
              <a:t>Biebow</a:t>
            </a:r>
            <a:r>
              <a:rPr lang="en-US" sz="2000" dirty="0" smtClean="0">
                <a:latin typeface="Arial Narrow" pitchFamily="34" charset="0"/>
              </a:rPr>
              <a:t>, German civil administrator of the Lodz ghetto administration, on trial before a national tribunal at Lodz, Poland, 1947</a:t>
            </a:r>
            <a:r>
              <a:rPr lang="en-US" dirty="0" smtClean="0">
                <a:latin typeface="Times New Roman" pitchFamily="18" charset="0"/>
              </a:rPr>
              <a:t>.</a:t>
            </a:r>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Rectangle 5"/>
          <p:cNvSpPr/>
          <p:nvPr/>
        </p:nvSpPr>
        <p:spPr>
          <a:xfrm>
            <a:off x="4618" y="152400"/>
            <a:ext cx="7081982" cy="646331"/>
          </a:xfrm>
          <a:prstGeom prst="rect">
            <a:avLst/>
          </a:prstGeom>
        </p:spPr>
        <p:txBody>
          <a:bodyPr wrap="square">
            <a:spAutoFit/>
          </a:bodyPr>
          <a:lstStyle/>
          <a:p>
            <a:pPr lvl="0"/>
            <a:r>
              <a:rPr lang="en-US" sz="3600" dirty="0">
                <a:solidFill>
                  <a:prstClr val="black"/>
                </a:solidFill>
                <a:latin typeface="Arial Narrow" pitchFamily="34" charset="0"/>
              </a:rPr>
              <a:t>Pre-Trial Issues: Who will face trial?</a:t>
            </a:r>
          </a:p>
        </p:txBody>
      </p:sp>
      <p:pic>
        <p:nvPicPr>
          <p:cNvPr id="7" name="Picture 2" descr="[Abbild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327507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33800" y="1295400"/>
            <a:ext cx="5029200" cy="2369880"/>
          </a:xfrm>
          <a:prstGeom prst="rect">
            <a:avLst/>
          </a:prstGeom>
        </p:spPr>
        <p:txBody>
          <a:bodyPr wrap="square">
            <a:spAutoFit/>
          </a:bodyPr>
          <a:lstStyle/>
          <a:p>
            <a:pPr lvl="0" fontAlgn="base">
              <a:spcBef>
                <a:spcPct val="0"/>
              </a:spcBef>
              <a:spcAft>
                <a:spcPct val="0"/>
              </a:spcAft>
            </a:pPr>
            <a:r>
              <a:rPr lang="en-US" altLang="en-US" sz="2400" dirty="0" smtClean="0">
                <a:solidFill>
                  <a:srgbClr val="000000"/>
                </a:solidFill>
                <a:latin typeface="Arial" panose="020B0604020202020204" pitchFamily="34" charset="0"/>
              </a:rPr>
              <a:t>Hitler: Suicide</a:t>
            </a:r>
          </a:p>
          <a:p>
            <a:pPr lvl="0" fontAlgn="base">
              <a:spcBef>
                <a:spcPct val="0"/>
              </a:spcBef>
              <a:spcAft>
                <a:spcPct val="0"/>
              </a:spcAft>
            </a:pPr>
            <a:r>
              <a:rPr lang="en-US" altLang="en-US" sz="2400" dirty="0" smtClean="0">
                <a:solidFill>
                  <a:srgbClr val="000000"/>
                </a:solidFill>
                <a:latin typeface="Arial" panose="020B0604020202020204" pitchFamily="34" charset="0"/>
              </a:rPr>
              <a:t>Goebbels</a:t>
            </a:r>
            <a:r>
              <a:rPr lang="en-US" altLang="en-US" sz="2400" dirty="0">
                <a:solidFill>
                  <a:srgbClr val="000000"/>
                </a:solidFill>
                <a:latin typeface="Arial" panose="020B0604020202020204" pitchFamily="34" charset="0"/>
              </a:rPr>
              <a:t>: Suicide</a:t>
            </a:r>
          </a:p>
          <a:p>
            <a:pPr lvl="0" fontAlgn="base">
              <a:spcBef>
                <a:spcPct val="0"/>
              </a:spcBef>
              <a:spcAft>
                <a:spcPct val="0"/>
              </a:spcAft>
            </a:pPr>
            <a:r>
              <a:rPr lang="en-US" altLang="en-US" sz="2400" dirty="0">
                <a:solidFill>
                  <a:srgbClr val="000000"/>
                </a:solidFill>
                <a:latin typeface="Arial" panose="020B0604020202020204" pitchFamily="34" charset="0"/>
              </a:rPr>
              <a:t>Himmler: Suicide</a:t>
            </a:r>
          </a:p>
          <a:p>
            <a:pPr lvl="0" fontAlgn="base">
              <a:spcBef>
                <a:spcPct val="0"/>
              </a:spcBef>
              <a:spcAft>
                <a:spcPct val="0"/>
              </a:spcAft>
            </a:pPr>
            <a:r>
              <a:rPr lang="en-US" altLang="en-US" sz="2400" dirty="0" err="1">
                <a:solidFill>
                  <a:srgbClr val="000000"/>
                </a:solidFill>
                <a:latin typeface="Arial" panose="020B0604020202020204" pitchFamily="34" charset="0"/>
              </a:rPr>
              <a:t>Heydrich</a:t>
            </a:r>
            <a:r>
              <a:rPr lang="en-US" altLang="en-US" sz="2400" dirty="0">
                <a:solidFill>
                  <a:srgbClr val="000000"/>
                </a:solidFill>
                <a:latin typeface="Arial" panose="020B0604020202020204" pitchFamily="34" charset="0"/>
              </a:rPr>
              <a:t>: Killed by Czech </a:t>
            </a:r>
            <a:r>
              <a:rPr lang="en-US" altLang="en-US" sz="2400" dirty="0" smtClean="0">
                <a:solidFill>
                  <a:srgbClr val="000000"/>
                </a:solidFill>
                <a:latin typeface="Arial" panose="020B0604020202020204" pitchFamily="34" charset="0"/>
              </a:rPr>
              <a:t>Partisans</a:t>
            </a:r>
          </a:p>
          <a:p>
            <a:pPr lvl="0" fontAlgn="base">
              <a:spcBef>
                <a:spcPct val="0"/>
              </a:spcBef>
              <a:spcAft>
                <a:spcPct val="0"/>
              </a:spcAft>
            </a:pPr>
            <a:r>
              <a:rPr lang="en-US" altLang="en-US" sz="2400" dirty="0" err="1" smtClean="0">
                <a:solidFill>
                  <a:srgbClr val="000000"/>
                </a:solidFill>
                <a:latin typeface="Arial" panose="020B0604020202020204" pitchFamily="34" charset="0"/>
              </a:rPr>
              <a:t>Globocnik</a:t>
            </a:r>
            <a:r>
              <a:rPr lang="en-US" altLang="en-US" sz="2400" dirty="0" smtClean="0">
                <a:solidFill>
                  <a:srgbClr val="000000"/>
                </a:solidFill>
                <a:latin typeface="Arial" panose="020B0604020202020204" pitchFamily="34" charset="0"/>
              </a:rPr>
              <a:t>: Suicide</a:t>
            </a:r>
          </a:p>
          <a:p>
            <a:pPr lvl="0" fontAlgn="base">
              <a:spcBef>
                <a:spcPct val="0"/>
              </a:spcBef>
              <a:spcAft>
                <a:spcPct val="0"/>
              </a:spcAft>
            </a:pPr>
            <a:r>
              <a:rPr lang="en-US" sz="2800" dirty="0" err="1" smtClean="0">
                <a:latin typeface="Arial Narrow" panose="020B0606020202030204" pitchFamily="34" charset="0"/>
              </a:rPr>
              <a:t>Stahlecker</a:t>
            </a:r>
            <a:r>
              <a:rPr lang="en-US" sz="2800" dirty="0" smtClean="0">
                <a:latin typeface="Arial Narrow" panose="020B0606020202030204" pitchFamily="34" charset="0"/>
              </a:rPr>
              <a:t>: </a:t>
            </a:r>
            <a:r>
              <a:rPr lang="en-US" sz="2800" dirty="0">
                <a:latin typeface="Arial Narrow" panose="020B0606020202030204" pitchFamily="34" charset="0"/>
              </a:rPr>
              <a:t>killed </a:t>
            </a:r>
            <a:r>
              <a:rPr lang="en-US" sz="2800" dirty="0" smtClean="0">
                <a:latin typeface="Arial Narrow" panose="020B0606020202030204" pitchFamily="34" charset="0"/>
              </a:rPr>
              <a:t>by Soviet Partisans </a:t>
            </a:r>
            <a:endParaRPr lang="en-US" altLang="en-US" sz="2800" dirty="0">
              <a:solidFill>
                <a:srgbClr val="000000"/>
              </a:solidFill>
              <a:latin typeface="Arial Narrow" panose="020B0606020202030204" pitchFamily="34" charset="0"/>
            </a:endParaRPr>
          </a:p>
        </p:txBody>
      </p:sp>
      <p:sp>
        <p:nvSpPr>
          <p:cNvPr id="9" name="Rectangle 8"/>
          <p:cNvSpPr/>
          <p:nvPr/>
        </p:nvSpPr>
        <p:spPr>
          <a:xfrm>
            <a:off x="9236" y="5486400"/>
            <a:ext cx="6400800" cy="707886"/>
          </a:xfrm>
          <a:prstGeom prst="rect">
            <a:avLst/>
          </a:prstGeom>
        </p:spPr>
        <p:txBody>
          <a:bodyPr wrap="square">
            <a:spAutoFit/>
          </a:bodyPr>
          <a:lstStyle/>
          <a:p>
            <a:pPr lvl="0" fontAlgn="base">
              <a:spcBef>
                <a:spcPct val="0"/>
              </a:spcBef>
              <a:spcAft>
                <a:spcPct val="0"/>
              </a:spcAft>
            </a:pPr>
            <a:r>
              <a:rPr lang="en-US" altLang="en-US" sz="2000" dirty="0">
                <a:solidFill>
                  <a:srgbClr val="000000"/>
                </a:solidFill>
                <a:latin typeface="Arial Narrow" panose="020B0606020202030204" pitchFamily="34" charset="0"/>
              </a:rPr>
              <a:t>Extra Edition of the American military Newspaper STARS AND STRIPES published in Paris, France, May 2, 1945.</a:t>
            </a:r>
          </a:p>
        </p:txBody>
      </p:sp>
    </p:spTree>
    <p:extLst>
      <p:ext uri="{BB962C8B-B14F-4D97-AF65-F5344CB8AC3E}">
        <p14:creationId xmlns:p14="http://schemas.microsoft.com/office/powerpoint/2010/main" val="250260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76200" y="0"/>
            <a:ext cx="6183809" cy="646331"/>
          </a:xfrm>
          <a:prstGeom prst="rect">
            <a:avLst/>
          </a:prstGeom>
          <a:noFill/>
        </p:spPr>
        <p:txBody>
          <a:bodyPr wrap="none" rtlCol="0">
            <a:spAutoFit/>
          </a:bodyPr>
          <a:lstStyle/>
          <a:p>
            <a:r>
              <a:rPr lang="en-US" sz="3600" dirty="0" smtClean="0">
                <a:latin typeface="Arial Narrow" pitchFamily="34" charset="0"/>
              </a:rPr>
              <a:t>Pre-Trial Issues: Who will face trial?</a:t>
            </a:r>
            <a:endParaRPr lang="en-US" sz="3600" dirty="0">
              <a:latin typeface="Arial Narrow" pitchFamily="34" charset="0"/>
            </a:endParaRPr>
          </a:p>
        </p:txBody>
      </p:sp>
      <p:sp>
        <p:nvSpPr>
          <p:cNvPr id="7" name="TextBox 6"/>
          <p:cNvSpPr txBox="1"/>
          <p:nvPr/>
        </p:nvSpPr>
        <p:spPr>
          <a:xfrm>
            <a:off x="457200" y="914400"/>
            <a:ext cx="8458200" cy="4616648"/>
          </a:xfrm>
          <a:prstGeom prst="rect">
            <a:avLst/>
          </a:prstGeom>
          <a:noFill/>
        </p:spPr>
        <p:txBody>
          <a:bodyPr wrap="square" rtlCol="0">
            <a:spAutoFit/>
          </a:bodyPr>
          <a:lstStyle/>
          <a:p>
            <a:r>
              <a:rPr lang="en-US" sz="3600" dirty="0" smtClean="0">
                <a:latin typeface="Arial Narrow" pitchFamily="34" charset="0"/>
              </a:rPr>
              <a:t>8 million members of the Nazi Party</a:t>
            </a:r>
          </a:p>
          <a:p>
            <a:endParaRPr lang="en-US" sz="1000" dirty="0" smtClean="0">
              <a:latin typeface="Arial Narrow" pitchFamily="34" charset="0"/>
            </a:endParaRPr>
          </a:p>
          <a:p>
            <a:r>
              <a:rPr lang="en-US" sz="3600" dirty="0" smtClean="0">
                <a:latin typeface="Arial Narrow" pitchFamily="34" charset="0"/>
              </a:rPr>
              <a:t>1.2 million civil servants employed by the Reich</a:t>
            </a:r>
          </a:p>
          <a:p>
            <a:endParaRPr lang="en-US" sz="1000" dirty="0" smtClean="0">
              <a:latin typeface="Arial Narrow" pitchFamily="34" charset="0"/>
            </a:endParaRPr>
          </a:p>
          <a:p>
            <a:r>
              <a:rPr lang="en-US" sz="3600" dirty="0" smtClean="0">
                <a:latin typeface="Arial Narrow" pitchFamily="34" charset="0"/>
              </a:rPr>
              <a:t>800,000 members of the </a:t>
            </a:r>
            <a:r>
              <a:rPr lang="en-US" sz="3600" dirty="0" err="1" smtClean="0">
                <a:latin typeface="Arial Narrow" pitchFamily="34" charset="0"/>
              </a:rPr>
              <a:t>Waffen</a:t>
            </a:r>
            <a:r>
              <a:rPr lang="en-US" sz="3600" dirty="0" smtClean="0">
                <a:latin typeface="Arial Narrow" pitchFamily="34" charset="0"/>
              </a:rPr>
              <a:t>-SS</a:t>
            </a:r>
          </a:p>
          <a:p>
            <a:endParaRPr lang="en-US" sz="1000" dirty="0" smtClean="0">
              <a:latin typeface="Arial Narrow" pitchFamily="34" charset="0"/>
            </a:endParaRPr>
          </a:p>
          <a:p>
            <a:r>
              <a:rPr lang="en-US" sz="3600" dirty="0" smtClean="0">
                <a:latin typeface="Arial Narrow" pitchFamily="34" charset="0"/>
              </a:rPr>
              <a:t>250,000 members of the Order Police</a:t>
            </a:r>
          </a:p>
          <a:p>
            <a:endParaRPr lang="en-US" sz="1000" dirty="0" smtClean="0">
              <a:latin typeface="Arial Narrow" pitchFamily="34" charset="0"/>
            </a:endParaRPr>
          </a:p>
          <a:p>
            <a:r>
              <a:rPr lang="en-US" sz="3600" dirty="0" smtClean="0">
                <a:latin typeface="Arial Narrow" pitchFamily="34" charset="0"/>
              </a:rPr>
              <a:t>40,000 members of SS Death’s Head Units</a:t>
            </a:r>
          </a:p>
          <a:p>
            <a:endParaRPr lang="en-US" sz="1000" dirty="0" smtClean="0">
              <a:latin typeface="Arial Narrow" pitchFamily="34" charset="0"/>
            </a:endParaRPr>
          </a:p>
          <a:p>
            <a:r>
              <a:rPr lang="en-US" sz="3600" dirty="0" smtClean="0">
                <a:latin typeface="Arial Narrow" pitchFamily="34" charset="0"/>
              </a:rPr>
              <a:t>32,000 members of the Security Police</a:t>
            </a:r>
          </a:p>
          <a:p>
            <a:endParaRPr lang="en-US" sz="28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76200" y="0"/>
            <a:ext cx="6183809" cy="646331"/>
          </a:xfrm>
          <a:prstGeom prst="rect">
            <a:avLst/>
          </a:prstGeom>
          <a:noFill/>
        </p:spPr>
        <p:txBody>
          <a:bodyPr wrap="none" rtlCol="0">
            <a:spAutoFit/>
          </a:bodyPr>
          <a:lstStyle/>
          <a:p>
            <a:r>
              <a:rPr lang="en-US" sz="3600" dirty="0" smtClean="0">
                <a:latin typeface="Arial Narrow" pitchFamily="34" charset="0"/>
              </a:rPr>
              <a:t>Pre-Trial Issues: Who will face trial?</a:t>
            </a:r>
            <a:endParaRPr lang="en-US" sz="3600" dirty="0">
              <a:latin typeface="Arial Narrow" pitchFamily="34" charset="0"/>
            </a:endParaRPr>
          </a:p>
        </p:txBody>
      </p:sp>
      <p:sp>
        <p:nvSpPr>
          <p:cNvPr id="7" name="TextBox 6"/>
          <p:cNvSpPr txBox="1"/>
          <p:nvPr/>
        </p:nvSpPr>
        <p:spPr>
          <a:xfrm>
            <a:off x="228600" y="939760"/>
            <a:ext cx="8763000" cy="6832640"/>
          </a:xfrm>
          <a:prstGeom prst="rect">
            <a:avLst/>
          </a:prstGeom>
          <a:noFill/>
        </p:spPr>
        <p:txBody>
          <a:bodyPr wrap="square" rtlCol="0">
            <a:spAutoFit/>
          </a:bodyPr>
          <a:lstStyle/>
          <a:p>
            <a:r>
              <a:rPr lang="en-US" sz="3600" dirty="0" smtClean="0">
                <a:latin typeface="Arial Narrow" pitchFamily="34" charset="0"/>
              </a:rPr>
              <a:t>In December 1944, SHAEF ordered the automatic internment of about 200,000 Germans as suspected war criminals including: </a:t>
            </a:r>
          </a:p>
          <a:p>
            <a:endParaRPr lang="en-US" sz="1400" dirty="0" smtClean="0">
              <a:latin typeface="Arial Narrow" pitchFamily="34" charset="0"/>
            </a:endParaRPr>
          </a:p>
          <a:p>
            <a:r>
              <a:rPr lang="en-US" sz="2400" b="1" dirty="0" smtClean="0">
                <a:latin typeface="Arial Narrow" pitchFamily="34" charset="0"/>
              </a:rPr>
              <a:t>Gestapo, SD, Police, Nazi Party and organization officials (30,000),</a:t>
            </a:r>
          </a:p>
          <a:p>
            <a:endParaRPr lang="en-US" sz="1000" b="1" dirty="0" smtClean="0">
              <a:latin typeface="Arial Narrow" pitchFamily="34" charset="0"/>
            </a:endParaRPr>
          </a:p>
          <a:p>
            <a:r>
              <a:rPr lang="en-US" sz="2400" b="1" dirty="0" smtClean="0">
                <a:latin typeface="Arial Narrow" pitchFamily="34" charset="0"/>
              </a:rPr>
              <a:t>SS officers (8,000),</a:t>
            </a:r>
          </a:p>
          <a:p>
            <a:endParaRPr lang="en-US" sz="1000" b="1" dirty="0" smtClean="0">
              <a:latin typeface="Arial Narrow" pitchFamily="34" charset="0"/>
            </a:endParaRPr>
          </a:p>
          <a:p>
            <a:r>
              <a:rPr lang="en-US" sz="2400" b="1" dirty="0" err="1" smtClean="0">
                <a:latin typeface="Arial Narrow" pitchFamily="34" charset="0"/>
              </a:rPr>
              <a:t>Waffen</a:t>
            </a:r>
            <a:r>
              <a:rPr lang="en-US" sz="2400" b="1" dirty="0" smtClean="0">
                <a:latin typeface="Arial Narrow" pitchFamily="34" charset="0"/>
              </a:rPr>
              <a:t>-SS officers (60,000),</a:t>
            </a:r>
          </a:p>
          <a:p>
            <a:endParaRPr lang="en-US" sz="1000" b="1" dirty="0" smtClean="0">
              <a:latin typeface="Arial Narrow" pitchFamily="34" charset="0"/>
            </a:endParaRPr>
          </a:p>
          <a:p>
            <a:r>
              <a:rPr lang="en-US" sz="2400" b="1" dirty="0" smtClean="0">
                <a:latin typeface="Arial Narrow" pitchFamily="34" charset="0"/>
              </a:rPr>
              <a:t>SA (officers above rank of </a:t>
            </a:r>
            <a:r>
              <a:rPr lang="en-US" sz="2400" b="1" dirty="0" err="1" smtClean="0">
                <a:latin typeface="Arial Narrow" pitchFamily="34" charset="0"/>
              </a:rPr>
              <a:t>Sturmbannfuhrer</a:t>
            </a:r>
            <a:r>
              <a:rPr lang="en-US" sz="2400" b="1" dirty="0" smtClean="0">
                <a:latin typeface="Arial Narrow" pitchFamily="34" charset="0"/>
              </a:rPr>
              <a:t>) (30,000,) </a:t>
            </a:r>
          </a:p>
          <a:p>
            <a:endParaRPr lang="en-US" sz="1000" b="1" dirty="0" smtClean="0">
              <a:latin typeface="Arial Narrow" pitchFamily="34" charset="0"/>
            </a:endParaRPr>
          </a:p>
          <a:p>
            <a:r>
              <a:rPr lang="en-US" sz="2400" b="1" dirty="0" smtClean="0">
                <a:latin typeface="Arial Narrow" pitchFamily="34" charset="0"/>
              </a:rPr>
              <a:t>German civilian administrators for occupied territories  (about 3,000),</a:t>
            </a:r>
          </a:p>
          <a:p>
            <a:endParaRPr lang="en-US" sz="1000" b="1" dirty="0" smtClean="0">
              <a:latin typeface="Arial Narrow" pitchFamily="34" charset="0"/>
            </a:endParaRPr>
          </a:p>
          <a:p>
            <a:r>
              <a:rPr lang="en-US" sz="2400" b="1" dirty="0" smtClean="0">
                <a:latin typeface="Arial Narrow" pitchFamily="34" charset="0"/>
              </a:rPr>
              <a:t>German Reich officials: above rank of city administrator (about 1,500)</a:t>
            </a:r>
          </a:p>
          <a:p>
            <a:endParaRPr lang="en-US" sz="2400" dirty="0" smtClean="0">
              <a:latin typeface="Arial Narrow" pitchFamily="34" charset="0"/>
            </a:endParaRPr>
          </a:p>
          <a:p>
            <a:endParaRPr lang="en-US" sz="2400" dirty="0" smtClean="0">
              <a:latin typeface="Arial Narrow" pitchFamily="34" charset="0"/>
            </a:endParaRPr>
          </a:p>
          <a:p>
            <a:endParaRPr lang="en-US" sz="3600" dirty="0" smtClean="0">
              <a:latin typeface="Arial Narrow" pitchFamily="34" charset="0"/>
            </a:endParaRPr>
          </a:p>
          <a:p>
            <a:endParaRPr lang="en-US" sz="2800"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76200" y="0"/>
            <a:ext cx="6183809" cy="646331"/>
          </a:xfrm>
          <a:prstGeom prst="rect">
            <a:avLst/>
          </a:prstGeom>
          <a:noFill/>
        </p:spPr>
        <p:txBody>
          <a:bodyPr wrap="none" rtlCol="0">
            <a:spAutoFit/>
          </a:bodyPr>
          <a:lstStyle/>
          <a:p>
            <a:r>
              <a:rPr lang="en-US" sz="3600" dirty="0" smtClean="0">
                <a:latin typeface="Arial Narrow" pitchFamily="34" charset="0"/>
              </a:rPr>
              <a:t>Pre-Trial Issues: Who will face trial?</a:t>
            </a:r>
            <a:endParaRPr lang="en-US" sz="3600" dirty="0">
              <a:latin typeface="Arial Narrow" pitchFamily="34" charset="0"/>
            </a:endParaRPr>
          </a:p>
        </p:txBody>
      </p:sp>
      <p:pic>
        <p:nvPicPr>
          <p:cNvPr id="8" name="Picture 2" descr="scan0001.jpg"/>
          <p:cNvPicPr>
            <a:picLocks noChangeAspect="1"/>
          </p:cNvPicPr>
          <p:nvPr/>
        </p:nvPicPr>
        <p:blipFill>
          <a:blip r:embed="rId3" cstate="print"/>
          <a:srcRect/>
          <a:stretch>
            <a:fillRect/>
          </a:stretch>
        </p:blipFill>
        <p:spPr bwMode="auto">
          <a:xfrm>
            <a:off x="228600" y="609600"/>
            <a:ext cx="4297824" cy="4495800"/>
          </a:xfrm>
          <a:prstGeom prst="rect">
            <a:avLst/>
          </a:prstGeom>
          <a:noFill/>
          <a:ln w="9525">
            <a:noFill/>
            <a:miter lim="800000"/>
            <a:headEnd/>
            <a:tailEnd/>
          </a:ln>
        </p:spPr>
      </p:pic>
      <p:sp>
        <p:nvSpPr>
          <p:cNvPr id="9" name="TextBox 8"/>
          <p:cNvSpPr txBox="1"/>
          <p:nvPr/>
        </p:nvSpPr>
        <p:spPr>
          <a:xfrm>
            <a:off x="21438" y="5029200"/>
            <a:ext cx="9122562" cy="1200329"/>
          </a:xfrm>
          <a:prstGeom prst="rect">
            <a:avLst/>
          </a:prstGeom>
          <a:noFill/>
        </p:spPr>
        <p:txBody>
          <a:bodyPr wrap="none" rtlCol="0">
            <a:spAutoFit/>
          </a:bodyPr>
          <a:lstStyle/>
          <a:p>
            <a:r>
              <a:rPr lang="en-US" sz="2400" dirty="0" smtClean="0">
                <a:latin typeface="Arial Narrow" pitchFamily="34" charset="0"/>
              </a:rPr>
              <a:t>One page from the Central Registry of War Criminals and Security Suspects</a:t>
            </a:r>
          </a:p>
          <a:p>
            <a:r>
              <a:rPr lang="en-US" sz="2400" dirty="0" smtClean="0">
                <a:latin typeface="Arial Narrow" pitchFamily="34" charset="0"/>
              </a:rPr>
              <a:t>(CROWCASS) issued by the Allied Control Authority; 1947 edition. Some 60,000</a:t>
            </a:r>
          </a:p>
          <a:p>
            <a:r>
              <a:rPr lang="en-US" sz="2400" dirty="0" smtClean="0">
                <a:latin typeface="Arial Narrow" pitchFamily="34" charset="0"/>
              </a:rPr>
              <a:t>suspected war criminals were sought for trial after the war.</a:t>
            </a:r>
            <a:endParaRPr lang="en-US" sz="2400" dirty="0">
              <a:latin typeface="Arial Narrow" pitchFamily="34" charset="0"/>
            </a:endParaRPr>
          </a:p>
        </p:txBody>
      </p:sp>
      <p:sp>
        <p:nvSpPr>
          <p:cNvPr id="10" name="TextBox 9"/>
          <p:cNvSpPr txBox="1"/>
          <p:nvPr/>
        </p:nvSpPr>
        <p:spPr>
          <a:xfrm>
            <a:off x="4191000" y="1066800"/>
            <a:ext cx="4800600" cy="2677656"/>
          </a:xfrm>
          <a:prstGeom prst="rect">
            <a:avLst/>
          </a:prstGeom>
          <a:noFill/>
        </p:spPr>
        <p:txBody>
          <a:bodyPr wrap="square" rtlCol="0">
            <a:spAutoFit/>
          </a:bodyPr>
          <a:lstStyle/>
          <a:p>
            <a:r>
              <a:rPr lang="en-US" sz="2400" dirty="0" smtClean="0">
                <a:latin typeface="Arial Narrow" pitchFamily="34" charset="0"/>
              </a:rPr>
              <a:t>CROWCASS lists noted the name, nationality, date of birth, case number, occupation, specific crime, date of crime,</a:t>
            </a:r>
          </a:p>
          <a:p>
            <a:r>
              <a:rPr lang="en-US" sz="2400" dirty="0" smtClean="0">
                <a:latin typeface="Arial Narrow" pitchFamily="34" charset="0"/>
              </a:rPr>
              <a:t>place of crime, and the Allied country seeking the tracing and arrest of enemy nationals.</a:t>
            </a:r>
          </a:p>
          <a:p>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5" descr="\\aphrodite\photoarchive\lores\00516\04537.JPG"/>
          <p:cNvPicPr>
            <a:picLocks noChangeAspect="1" noChangeArrowheads="1"/>
          </p:cNvPicPr>
          <p:nvPr/>
        </p:nvPicPr>
        <p:blipFill>
          <a:blip r:embed="rId3" cstate="print"/>
          <a:srcRect/>
          <a:stretch>
            <a:fillRect/>
          </a:stretch>
        </p:blipFill>
        <p:spPr bwMode="auto">
          <a:xfrm>
            <a:off x="685800" y="685800"/>
            <a:ext cx="6934200" cy="4649306"/>
          </a:xfrm>
          <a:prstGeom prst="rect">
            <a:avLst/>
          </a:prstGeom>
          <a:noFill/>
          <a:ln w="9525">
            <a:noFill/>
            <a:miter lim="800000"/>
            <a:headEnd/>
            <a:tailEnd/>
          </a:ln>
        </p:spPr>
      </p:pic>
      <p:sp>
        <p:nvSpPr>
          <p:cNvPr id="7" name="TextBox 6"/>
          <p:cNvSpPr txBox="1"/>
          <p:nvPr/>
        </p:nvSpPr>
        <p:spPr>
          <a:xfrm>
            <a:off x="0" y="0"/>
            <a:ext cx="7407605" cy="646331"/>
          </a:xfrm>
          <a:prstGeom prst="rect">
            <a:avLst/>
          </a:prstGeom>
          <a:noFill/>
        </p:spPr>
        <p:txBody>
          <a:bodyPr wrap="none" rtlCol="0">
            <a:spAutoFit/>
          </a:bodyPr>
          <a:lstStyle/>
          <a:p>
            <a:r>
              <a:rPr lang="en-US" sz="3600" dirty="0" smtClean="0">
                <a:latin typeface="Arial Narrow" pitchFamily="34" charset="0"/>
              </a:rPr>
              <a:t>Pre-Trial Issue: Finding Nazi War Criminals</a:t>
            </a:r>
            <a:endParaRPr lang="en-US" sz="3600" dirty="0">
              <a:latin typeface="Arial Narrow" pitchFamily="34" charset="0"/>
            </a:endParaRPr>
          </a:p>
        </p:txBody>
      </p:sp>
      <p:sp>
        <p:nvSpPr>
          <p:cNvPr id="8" name="Rectangle 7"/>
          <p:cNvSpPr/>
          <p:nvPr/>
        </p:nvSpPr>
        <p:spPr>
          <a:xfrm>
            <a:off x="533400" y="5341203"/>
            <a:ext cx="7848600" cy="830997"/>
          </a:xfrm>
          <a:prstGeom prst="rect">
            <a:avLst/>
          </a:prstGeom>
        </p:spPr>
        <p:txBody>
          <a:bodyPr wrap="square">
            <a:spAutoFit/>
          </a:bodyPr>
          <a:lstStyle/>
          <a:p>
            <a:r>
              <a:rPr lang="en-US" sz="2400" dirty="0" smtClean="0">
                <a:solidFill>
                  <a:srgbClr val="000000"/>
                </a:solidFill>
                <a:latin typeface="Arial Narrow" pitchFamily="34" charset="0"/>
              </a:rPr>
              <a:t>Hundreds of German POWs are imprisoned at a former concentration camp in Germany, 1945.</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7" name="TextBox 6"/>
          <p:cNvSpPr txBox="1"/>
          <p:nvPr/>
        </p:nvSpPr>
        <p:spPr>
          <a:xfrm>
            <a:off x="0" y="0"/>
            <a:ext cx="7407605" cy="646331"/>
          </a:xfrm>
          <a:prstGeom prst="rect">
            <a:avLst/>
          </a:prstGeom>
          <a:noFill/>
        </p:spPr>
        <p:txBody>
          <a:bodyPr wrap="none" rtlCol="0">
            <a:spAutoFit/>
          </a:bodyPr>
          <a:lstStyle/>
          <a:p>
            <a:r>
              <a:rPr lang="en-US" sz="3600" dirty="0" smtClean="0">
                <a:latin typeface="Arial Narrow" pitchFamily="34" charset="0"/>
              </a:rPr>
              <a:t>Pre-Trial Issue: Finding Nazi War Criminals</a:t>
            </a:r>
            <a:endParaRPr lang="en-US" sz="3600" dirty="0">
              <a:latin typeface="Arial Narrow" pitchFamily="34" charset="0"/>
            </a:endParaRPr>
          </a:p>
        </p:txBody>
      </p:sp>
      <p:pic>
        <p:nvPicPr>
          <p:cNvPr id="9" name="Picture 5" descr="81469"/>
          <p:cNvPicPr>
            <a:picLocks noChangeAspect="1" noChangeArrowheads="1"/>
          </p:cNvPicPr>
          <p:nvPr/>
        </p:nvPicPr>
        <p:blipFill>
          <a:blip r:embed="rId3" cstate="print"/>
          <a:srcRect/>
          <a:stretch>
            <a:fillRect/>
          </a:stretch>
        </p:blipFill>
        <p:spPr bwMode="auto">
          <a:xfrm>
            <a:off x="609600" y="609600"/>
            <a:ext cx="5943600" cy="4903723"/>
          </a:xfrm>
          <a:prstGeom prst="rect">
            <a:avLst/>
          </a:prstGeom>
          <a:noFill/>
          <a:ln w="9525">
            <a:noFill/>
            <a:miter lim="800000"/>
            <a:headEnd/>
            <a:tailEnd/>
          </a:ln>
        </p:spPr>
      </p:pic>
      <p:sp>
        <p:nvSpPr>
          <p:cNvPr id="10" name="Rectangle 9"/>
          <p:cNvSpPr/>
          <p:nvPr/>
        </p:nvSpPr>
        <p:spPr>
          <a:xfrm>
            <a:off x="304800" y="5486400"/>
            <a:ext cx="8610600" cy="830997"/>
          </a:xfrm>
          <a:prstGeom prst="rect">
            <a:avLst/>
          </a:prstGeom>
        </p:spPr>
        <p:txBody>
          <a:bodyPr wrap="square">
            <a:spAutoFit/>
          </a:bodyPr>
          <a:lstStyle/>
          <a:p>
            <a:r>
              <a:rPr lang="en-US" sz="2400" dirty="0" smtClean="0">
                <a:latin typeface="Arial Narrow" pitchFamily="34" charset="0"/>
              </a:rPr>
              <a:t>Dining room at the </a:t>
            </a:r>
            <a:r>
              <a:rPr lang="en-US" sz="2400" dirty="0" err="1" smtClean="0">
                <a:latin typeface="Arial Narrow" pitchFamily="34" charset="0"/>
              </a:rPr>
              <a:t>Landsberg</a:t>
            </a:r>
            <a:r>
              <a:rPr lang="en-US" sz="2400" dirty="0" smtClean="0">
                <a:latin typeface="Arial Narrow" pitchFamily="34" charset="0"/>
              </a:rPr>
              <a:t> displaced persons camp. </a:t>
            </a:r>
          </a:p>
          <a:p>
            <a:r>
              <a:rPr lang="en-US" sz="2400" dirty="0" smtClean="0">
                <a:latin typeface="Arial Narrow" pitchFamily="34" charset="0"/>
              </a:rPr>
              <a:t>Germany, December 6, 1945.</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5700"/>
              </a:lnSpc>
            </a:pPr>
            <a:r>
              <a:rPr lang="en-US" dirty="0" smtClean="0"/>
              <a:t>The </a:t>
            </a:r>
            <a:r>
              <a:rPr lang="en-US" smtClean="0"/>
              <a:t>Nuremberg Trials </a:t>
            </a:r>
            <a:r>
              <a:rPr lang="en-US" dirty="0" smtClean="0"/>
              <a:t/>
            </a:r>
            <a:br>
              <a:rPr lang="en-US" dirty="0" smtClean="0"/>
            </a:br>
            <a:r>
              <a:rPr lang="en-US" dirty="0" smtClean="0"/>
              <a:t>and International Law</a:t>
            </a:r>
            <a:endParaRPr lang="en-US" dirty="0"/>
          </a:p>
        </p:txBody>
      </p:sp>
      <p:sp>
        <p:nvSpPr>
          <p:cNvPr id="3" name="Subtitle 2"/>
          <p:cNvSpPr>
            <a:spLocks noGrp="1"/>
          </p:cNvSpPr>
          <p:nvPr>
            <p:ph type="subTitle" idx="1"/>
          </p:nvPr>
        </p:nvSpPr>
        <p:spPr>
          <a:xfrm>
            <a:off x="1600200" y="3657600"/>
            <a:ext cx="7010400" cy="1752600"/>
          </a:xfrm>
        </p:spPr>
        <p:txBody>
          <a:bodyPr>
            <a:normAutofit/>
          </a:bodyPr>
          <a:lstStyle/>
          <a:p>
            <a:r>
              <a:rPr lang="en-US" dirty="0" smtClean="0">
                <a:solidFill>
                  <a:schemeClr val="accent6"/>
                </a:solidFill>
              </a:rPr>
              <a:t>William F. Meinecke Jr.</a:t>
            </a:r>
            <a:br>
              <a:rPr lang="en-US" dirty="0" smtClean="0">
                <a:solidFill>
                  <a:schemeClr val="accent6"/>
                </a:solidFill>
              </a:rPr>
            </a:br>
            <a:r>
              <a:rPr lang="en-US" dirty="0" smtClean="0">
                <a:solidFill>
                  <a:schemeClr val="tx1">
                    <a:lumMod val="65000"/>
                  </a:schemeClr>
                </a:solidFill>
              </a:rPr>
              <a:t>National Institute for Holocaust Education October 05, 2016</a:t>
            </a:r>
            <a:endParaRPr lang="en-US" dirty="0">
              <a:solidFill>
                <a:schemeClr val="tx1">
                  <a:lumMod val="65000"/>
                </a:schemeClr>
              </a:solidFill>
            </a:endParaRPr>
          </a:p>
        </p:txBody>
      </p:sp>
      <p:sp>
        <p:nvSpPr>
          <p:cNvPr id="4" name="Slide Number Placeholder 3"/>
          <p:cNvSpPr>
            <a:spLocks noGrp="1"/>
          </p:cNvSpPr>
          <p:nvPr>
            <p:ph type="sldNum" sz="quarter" idx="12"/>
          </p:nvPr>
        </p:nvSpPr>
        <p:spPr/>
        <p:txBody>
          <a:bodyPr/>
          <a:lstStyle/>
          <a:p>
            <a:fld id="{EE2A51E3-7E3F-4EFA-9E98-4236DA68B2CE}" type="slidenum">
              <a:rPr lang="en-US" smtClean="0"/>
              <a:pPr/>
              <a:t>2</a:t>
            </a:fld>
            <a:endParaRPr lang="en-US"/>
          </a:p>
        </p:txBody>
      </p:sp>
      <p:sp>
        <p:nvSpPr>
          <p:cNvPr id="5" name="Footer Placeholder 4"/>
          <p:cNvSpPr>
            <a:spLocks noGrp="1"/>
          </p:cNvSpPr>
          <p:nvPr>
            <p:ph type="ftr" sz="quarter" idx="3"/>
          </p:nvPr>
        </p:nvSpPr>
        <p:spPr/>
        <p:txBody>
          <a:bodyPr/>
          <a:lstStyle/>
          <a:p>
            <a:r>
              <a:rPr lang="en-US" dirty="0" smtClean="0"/>
              <a:t>UNITED STATES HOLOCAUST MEMORIAL MUSEUM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381000" y="1295400"/>
            <a:ext cx="3655168" cy="4524315"/>
          </a:xfrm>
          <a:prstGeom prst="rect">
            <a:avLst/>
          </a:prstGeom>
          <a:noFill/>
        </p:spPr>
        <p:txBody>
          <a:bodyPr wrap="none" rtlCol="0">
            <a:spAutoFit/>
          </a:bodyPr>
          <a:lstStyle/>
          <a:p>
            <a:r>
              <a:rPr lang="en-US" sz="2400" b="1" dirty="0" smtClean="0">
                <a:latin typeface="Arial Narrow" pitchFamily="34" charset="0"/>
              </a:rPr>
              <a:t>Nazi State:</a:t>
            </a:r>
          </a:p>
          <a:p>
            <a:r>
              <a:rPr lang="en-US" sz="2400" dirty="0" smtClean="0">
                <a:latin typeface="Arial Narrow" pitchFamily="34" charset="0"/>
              </a:rPr>
              <a:t>HERMANN GOERING</a:t>
            </a:r>
          </a:p>
          <a:p>
            <a:r>
              <a:rPr lang="en-US" sz="2400" dirty="0" smtClean="0">
                <a:latin typeface="Arial Narrow" pitchFamily="34" charset="0"/>
              </a:rPr>
              <a:t>RUDOLF HESS</a:t>
            </a:r>
          </a:p>
          <a:p>
            <a:r>
              <a:rPr lang="en-US" sz="2400" dirty="0" smtClean="0">
                <a:latin typeface="Arial Narrow" pitchFamily="34" charset="0"/>
              </a:rPr>
              <a:t>MARTIN BORMANN</a:t>
            </a:r>
          </a:p>
          <a:p>
            <a:r>
              <a:rPr lang="en-US" sz="2400" dirty="0" smtClean="0">
                <a:latin typeface="Arial Narrow" pitchFamily="34" charset="0"/>
              </a:rPr>
              <a:t>ERNST KALTENBRUNNER:</a:t>
            </a:r>
          </a:p>
          <a:p>
            <a:r>
              <a:rPr lang="en-US" sz="2400" dirty="0" smtClean="0">
                <a:latin typeface="Arial Narrow" pitchFamily="34" charset="0"/>
              </a:rPr>
              <a:t>JOACHIM VON RIBBENTROP</a:t>
            </a:r>
          </a:p>
          <a:p>
            <a:r>
              <a:rPr lang="en-US" sz="2400" dirty="0" smtClean="0">
                <a:latin typeface="Arial Narrow" pitchFamily="34" charset="0"/>
              </a:rPr>
              <a:t>WILHELM FRICK</a:t>
            </a:r>
          </a:p>
          <a:p>
            <a:r>
              <a:rPr lang="en-US" sz="2400" dirty="0" smtClean="0">
                <a:latin typeface="Arial Narrow" pitchFamily="34" charset="0"/>
              </a:rPr>
              <a:t>BALDUR VON SCHIRACH</a:t>
            </a:r>
          </a:p>
          <a:p>
            <a:r>
              <a:rPr lang="en-US" sz="2400" dirty="0" smtClean="0">
                <a:latin typeface="Arial Narrow" pitchFamily="34" charset="0"/>
              </a:rPr>
              <a:t>HANS FRITZSCHE</a:t>
            </a:r>
          </a:p>
          <a:p>
            <a:r>
              <a:rPr lang="en-US" sz="2400" dirty="0" smtClean="0">
                <a:latin typeface="Arial Narrow" pitchFamily="34" charset="0"/>
              </a:rPr>
              <a:t>WALTHER FUNK</a:t>
            </a:r>
          </a:p>
          <a:p>
            <a:r>
              <a:rPr lang="en-US" sz="2400" dirty="0" smtClean="0">
                <a:latin typeface="Arial Narrow" pitchFamily="34" charset="0"/>
              </a:rPr>
              <a:t>JULIUS STREICHER</a:t>
            </a:r>
          </a:p>
          <a:p>
            <a:r>
              <a:rPr lang="en-US" sz="2400" dirty="0" smtClean="0">
                <a:latin typeface="Arial Narrow" pitchFamily="34" charset="0"/>
              </a:rPr>
              <a:t>FRANZ VON PAPEN</a:t>
            </a:r>
            <a:endParaRPr lang="en-US" sz="2400" dirty="0">
              <a:latin typeface="Arial Narrow" pitchFamily="34" charset="0"/>
            </a:endParaRPr>
          </a:p>
        </p:txBody>
      </p:sp>
      <p:sp>
        <p:nvSpPr>
          <p:cNvPr id="7" name="TextBox 6"/>
          <p:cNvSpPr txBox="1"/>
          <p:nvPr/>
        </p:nvSpPr>
        <p:spPr>
          <a:xfrm>
            <a:off x="5105400" y="152400"/>
            <a:ext cx="3687163" cy="6740307"/>
          </a:xfrm>
          <a:prstGeom prst="rect">
            <a:avLst/>
          </a:prstGeom>
          <a:noFill/>
        </p:spPr>
        <p:txBody>
          <a:bodyPr wrap="none" rtlCol="0">
            <a:spAutoFit/>
          </a:bodyPr>
          <a:lstStyle/>
          <a:p>
            <a:r>
              <a:rPr lang="en-US" sz="2400" b="1" dirty="0" smtClean="0">
                <a:latin typeface="Arial Narrow" pitchFamily="34" charset="0"/>
              </a:rPr>
              <a:t>Occupation Governments:</a:t>
            </a:r>
          </a:p>
          <a:p>
            <a:r>
              <a:rPr lang="en-US" sz="2400" dirty="0" smtClean="0">
                <a:latin typeface="Arial Narrow" pitchFamily="34" charset="0"/>
              </a:rPr>
              <a:t>KONSTANTIN VON NEURATH</a:t>
            </a:r>
          </a:p>
          <a:p>
            <a:r>
              <a:rPr lang="en-US" sz="2400" dirty="0" smtClean="0">
                <a:latin typeface="Arial Narrow" pitchFamily="34" charset="0"/>
              </a:rPr>
              <a:t>ALFRED ROSENBERG</a:t>
            </a:r>
          </a:p>
          <a:p>
            <a:r>
              <a:rPr lang="en-US" sz="2400" dirty="0" smtClean="0">
                <a:latin typeface="Arial Narrow" pitchFamily="34" charset="0"/>
              </a:rPr>
              <a:t>HANS FRANK</a:t>
            </a:r>
          </a:p>
          <a:p>
            <a:r>
              <a:rPr lang="en-US" sz="2400" dirty="0" smtClean="0">
                <a:latin typeface="Arial Narrow" pitchFamily="34" charset="0"/>
              </a:rPr>
              <a:t>ARTHUR SEYSS INQUART</a:t>
            </a:r>
          </a:p>
          <a:p>
            <a:endParaRPr lang="en-US" sz="2400" dirty="0" smtClean="0">
              <a:latin typeface="Arial Narrow" pitchFamily="34" charset="0"/>
            </a:endParaRPr>
          </a:p>
          <a:p>
            <a:r>
              <a:rPr lang="en-US" sz="2400" b="1" dirty="0" smtClean="0">
                <a:latin typeface="Arial Narrow" pitchFamily="34" charset="0"/>
              </a:rPr>
              <a:t>Military:</a:t>
            </a:r>
          </a:p>
          <a:p>
            <a:r>
              <a:rPr lang="en-US" sz="2400" dirty="0" smtClean="0">
                <a:latin typeface="Arial Narrow" pitchFamily="34" charset="0"/>
              </a:rPr>
              <a:t>ERICH RAEDER</a:t>
            </a:r>
          </a:p>
          <a:p>
            <a:r>
              <a:rPr lang="en-US" sz="2400" dirty="0" smtClean="0">
                <a:latin typeface="Arial Narrow" pitchFamily="34" charset="0"/>
              </a:rPr>
              <a:t>KARL DOENITZ</a:t>
            </a:r>
          </a:p>
          <a:p>
            <a:r>
              <a:rPr lang="en-US" sz="2400" dirty="0" smtClean="0">
                <a:latin typeface="Arial Narrow" pitchFamily="34" charset="0"/>
              </a:rPr>
              <a:t>WILHELM KEITEL</a:t>
            </a:r>
          </a:p>
          <a:p>
            <a:r>
              <a:rPr lang="en-US" sz="2400" dirty="0" smtClean="0">
                <a:latin typeface="Arial Narrow" pitchFamily="34" charset="0"/>
              </a:rPr>
              <a:t>ALFRED JODL</a:t>
            </a:r>
          </a:p>
          <a:p>
            <a:endParaRPr lang="en-US" sz="2400" dirty="0" smtClean="0">
              <a:latin typeface="Arial Narrow" pitchFamily="34" charset="0"/>
            </a:endParaRPr>
          </a:p>
          <a:p>
            <a:r>
              <a:rPr lang="en-US" sz="2400" b="1" dirty="0" smtClean="0">
                <a:latin typeface="Arial Narrow" pitchFamily="34" charset="0"/>
              </a:rPr>
              <a:t>Economy:</a:t>
            </a:r>
          </a:p>
          <a:p>
            <a:r>
              <a:rPr lang="en-US" sz="2400" dirty="0" smtClean="0">
                <a:latin typeface="Arial Narrow" pitchFamily="34" charset="0"/>
              </a:rPr>
              <a:t>FRITZ SAUCKEL</a:t>
            </a:r>
          </a:p>
          <a:p>
            <a:r>
              <a:rPr lang="en-US" sz="2400" dirty="0" smtClean="0">
                <a:latin typeface="Arial Narrow" pitchFamily="34" charset="0"/>
              </a:rPr>
              <a:t>ALBERT SPEER</a:t>
            </a:r>
          </a:p>
          <a:p>
            <a:r>
              <a:rPr lang="en-US" sz="2400" dirty="0" smtClean="0">
                <a:latin typeface="Arial Narrow" pitchFamily="34" charset="0"/>
              </a:rPr>
              <a:t>HJALMAR SCHACHT</a:t>
            </a:r>
          </a:p>
          <a:p>
            <a:r>
              <a:rPr lang="en-US" sz="2400" dirty="0" smtClean="0">
                <a:latin typeface="Arial Narrow" pitchFamily="34" charset="0"/>
              </a:rPr>
              <a:t> </a:t>
            </a:r>
          </a:p>
          <a:p>
            <a:endParaRPr lang="en-US" sz="2400" dirty="0">
              <a:latin typeface="Arial Narrow" pitchFamily="34" charset="0"/>
            </a:endParaRPr>
          </a:p>
        </p:txBody>
      </p:sp>
      <p:sp>
        <p:nvSpPr>
          <p:cNvPr id="8" name="TextBox 7"/>
          <p:cNvSpPr txBox="1"/>
          <p:nvPr/>
        </p:nvSpPr>
        <p:spPr>
          <a:xfrm>
            <a:off x="228600" y="152400"/>
            <a:ext cx="3294492" cy="707886"/>
          </a:xfrm>
          <a:prstGeom prst="rect">
            <a:avLst/>
          </a:prstGeom>
          <a:noFill/>
        </p:spPr>
        <p:txBody>
          <a:bodyPr wrap="none" rtlCol="0">
            <a:spAutoFit/>
          </a:bodyPr>
          <a:lstStyle/>
          <a:p>
            <a:r>
              <a:rPr lang="en-US" sz="4000" dirty="0" smtClean="0">
                <a:latin typeface="Arial Narrow" pitchFamily="34" charset="0"/>
              </a:rPr>
              <a:t>The Defendants:</a:t>
            </a:r>
            <a:endParaRPr lang="en-US" sz="400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1283464" y="990600"/>
            <a:ext cx="6846170" cy="4401205"/>
          </a:xfrm>
          <a:prstGeom prst="rect">
            <a:avLst/>
          </a:prstGeom>
          <a:noFill/>
        </p:spPr>
        <p:txBody>
          <a:bodyPr wrap="none" rtlCol="0">
            <a:spAutoFit/>
          </a:bodyPr>
          <a:lstStyle/>
          <a:p>
            <a:r>
              <a:rPr lang="en-US" sz="4000" dirty="0" smtClean="0">
                <a:latin typeface="Arial Narrow" pitchFamily="34" charset="0"/>
              </a:rPr>
              <a:t>Count 1: Conspiracy</a:t>
            </a:r>
          </a:p>
          <a:p>
            <a:endParaRPr lang="en-US" sz="4000" dirty="0" smtClean="0">
              <a:latin typeface="Arial Narrow" pitchFamily="34" charset="0"/>
            </a:endParaRPr>
          </a:p>
          <a:p>
            <a:r>
              <a:rPr lang="en-US" sz="4000" dirty="0" smtClean="0">
                <a:latin typeface="Arial Narrow" pitchFamily="34" charset="0"/>
              </a:rPr>
              <a:t>Count 2: Crimes Against Peace</a:t>
            </a:r>
          </a:p>
          <a:p>
            <a:endParaRPr lang="en-US" sz="4000" dirty="0" smtClean="0">
              <a:latin typeface="Arial Narrow" pitchFamily="34" charset="0"/>
            </a:endParaRPr>
          </a:p>
          <a:p>
            <a:r>
              <a:rPr lang="en-US" sz="4000" dirty="0" smtClean="0">
                <a:latin typeface="Arial Narrow" pitchFamily="34" charset="0"/>
              </a:rPr>
              <a:t>Count 3: War Crimes</a:t>
            </a:r>
          </a:p>
          <a:p>
            <a:endParaRPr lang="en-US" sz="4000" dirty="0" smtClean="0">
              <a:latin typeface="Arial Narrow" pitchFamily="34" charset="0"/>
            </a:endParaRPr>
          </a:p>
          <a:p>
            <a:r>
              <a:rPr lang="en-US" sz="4000" dirty="0" smtClean="0">
                <a:latin typeface="Arial Narrow" pitchFamily="34" charset="0"/>
              </a:rPr>
              <a:t>Count 4: Crimes Against Humanity</a:t>
            </a:r>
          </a:p>
        </p:txBody>
      </p:sp>
      <p:sp>
        <p:nvSpPr>
          <p:cNvPr id="8" name="TextBox 7"/>
          <p:cNvSpPr txBox="1"/>
          <p:nvPr/>
        </p:nvSpPr>
        <p:spPr>
          <a:xfrm>
            <a:off x="228600" y="152400"/>
            <a:ext cx="2731838" cy="707886"/>
          </a:xfrm>
          <a:prstGeom prst="rect">
            <a:avLst/>
          </a:prstGeom>
          <a:noFill/>
        </p:spPr>
        <p:txBody>
          <a:bodyPr wrap="none" rtlCol="0">
            <a:spAutoFit/>
          </a:bodyPr>
          <a:lstStyle/>
          <a:p>
            <a:r>
              <a:rPr lang="en-US" sz="4000" dirty="0" smtClean="0">
                <a:latin typeface="Arial Narrow" pitchFamily="34" charset="0"/>
              </a:rPr>
              <a:t>The Charges:</a:t>
            </a:r>
            <a:endParaRPr lang="en-US" sz="4000" dirty="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152400" y="831532"/>
            <a:ext cx="5638800" cy="5416868"/>
          </a:xfrm>
          <a:prstGeom prst="rect">
            <a:avLst/>
          </a:prstGeom>
          <a:noFill/>
        </p:spPr>
        <p:txBody>
          <a:bodyPr wrap="square" rtlCol="0">
            <a:spAutoFit/>
          </a:bodyPr>
          <a:lstStyle/>
          <a:p>
            <a:r>
              <a:rPr lang="en-US" sz="2800" dirty="0" smtClean="0">
                <a:latin typeface="Arial Narrow" pitchFamily="34" charset="0"/>
              </a:rPr>
              <a:t>Count 4: Crimes Against Humanity:</a:t>
            </a:r>
          </a:p>
          <a:p>
            <a:endParaRPr lang="en-US" sz="1000" dirty="0" smtClean="0">
              <a:latin typeface="Arial Narrow" pitchFamily="34" charset="0"/>
            </a:endParaRPr>
          </a:p>
          <a:p>
            <a:r>
              <a:rPr lang="en-US" sz="2800" b="1" i="1" dirty="0" smtClean="0">
                <a:latin typeface="Arial Narrow" pitchFamily="34" charset="0"/>
              </a:rPr>
              <a:t>“murder, extermination, enslavement, deportation, and other inhumane acts committed against any civilian population, before or during the war; or persecution on political, racial, or religious grounds in execution of or in connection with any crime  within the jurisdiction of the tribunal whether or not in violation of domestic law of the country where perpetrated.”</a:t>
            </a:r>
          </a:p>
          <a:p>
            <a:endParaRPr lang="en-US" sz="2800" dirty="0" smtClean="0">
              <a:latin typeface="Arial Narrow" pitchFamily="34" charset="0"/>
            </a:endParaRPr>
          </a:p>
        </p:txBody>
      </p:sp>
      <p:sp>
        <p:nvSpPr>
          <p:cNvPr id="8" name="TextBox 7"/>
          <p:cNvSpPr txBox="1"/>
          <p:nvPr/>
        </p:nvSpPr>
        <p:spPr>
          <a:xfrm>
            <a:off x="228600" y="152400"/>
            <a:ext cx="2731838" cy="707886"/>
          </a:xfrm>
          <a:prstGeom prst="rect">
            <a:avLst/>
          </a:prstGeom>
          <a:noFill/>
        </p:spPr>
        <p:txBody>
          <a:bodyPr wrap="none" rtlCol="0">
            <a:spAutoFit/>
          </a:bodyPr>
          <a:lstStyle/>
          <a:p>
            <a:r>
              <a:rPr lang="en-US" sz="4000" dirty="0" smtClean="0">
                <a:latin typeface="Arial Narrow" pitchFamily="34" charset="0"/>
              </a:rPr>
              <a:t>The Charges:</a:t>
            </a:r>
            <a:endParaRPr lang="en-US" sz="4000" dirty="0">
              <a:latin typeface="Arial Narrow" pitchFamily="34" charset="0"/>
            </a:endParaRPr>
          </a:p>
        </p:txBody>
      </p:sp>
      <p:pic>
        <p:nvPicPr>
          <p:cNvPr id="7" name="Picture 5" descr="64407"/>
          <p:cNvPicPr>
            <a:picLocks noChangeAspect="1" noChangeArrowheads="1"/>
          </p:cNvPicPr>
          <p:nvPr/>
        </p:nvPicPr>
        <p:blipFill>
          <a:blip r:embed="rId3" cstate="print"/>
          <a:srcRect/>
          <a:stretch>
            <a:fillRect/>
          </a:stretch>
        </p:blipFill>
        <p:spPr>
          <a:xfrm>
            <a:off x="5943600" y="381000"/>
            <a:ext cx="2954338" cy="4267200"/>
          </a:xfrm>
          <a:prstGeom prst="rect">
            <a:avLst/>
          </a:prstGeom>
          <a:noFill/>
        </p:spPr>
      </p:pic>
      <p:sp>
        <p:nvSpPr>
          <p:cNvPr id="9" name="TextBox 8"/>
          <p:cNvSpPr txBox="1"/>
          <p:nvPr/>
        </p:nvSpPr>
        <p:spPr>
          <a:xfrm>
            <a:off x="6115787" y="4648200"/>
            <a:ext cx="2799613" cy="1569660"/>
          </a:xfrm>
          <a:prstGeom prst="rect">
            <a:avLst/>
          </a:prstGeom>
          <a:noFill/>
        </p:spPr>
        <p:txBody>
          <a:bodyPr wrap="none" rtlCol="0">
            <a:spAutoFit/>
          </a:bodyPr>
          <a:lstStyle/>
          <a:p>
            <a:r>
              <a:rPr lang="en-US" sz="2400" dirty="0" smtClean="0">
                <a:latin typeface="Arial Narrow" pitchFamily="34" charset="0"/>
              </a:rPr>
              <a:t>Mass shooting of Jews</a:t>
            </a:r>
          </a:p>
          <a:p>
            <a:r>
              <a:rPr lang="en-US" sz="2400" dirty="0" smtClean="0">
                <a:latin typeface="Arial Narrow" pitchFamily="34" charset="0"/>
              </a:rPr>
              <a:t>Vinnitsa, Soviet Union, </a:t>
            </a:r>
          </a:p>
          <a:p>
            <a:r>
              <a:rPr lang="en-US" sz="2400" dirty="0" smtClean="0">
                <a:latin typeface="Arial Narrow" pitchFamily="34" charset="0"/>
              </a:rPr>
              <a:t>1941-1943</a:t>
            </a:r>
          </a:p>
          <a:p>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152400" y="831532"/>
            <a:ext cx="5638800" cy="5170646"/>
          </a:xfrm>
          <a:prstGeom prst="rect">
            <a:avLst/>
          </a:prstGeom>
          <a:noFill/>
        </p:spPr>
        <p:txBody>
          <a:bodyPr wrap="square" rtlCol="0">
            <a:spAutoFit/>
          </a:bodyPr>
          <a:lstStyle/>
          <a:p>
            <a:r>
              <a:rPr lang="en-US" sz="2800" dirty="0" smtClean="0">
                <a:latin typeface="Arial Narrow" pitchFamily="34" charset="0"/>
              </a:rPr>
              <a:t>Count 4: Crimes Against Humanity:</a:t>
            </a:r>
          </a:p>
          <a:p>
            <a:endParaRPr lang="en-US" sz="1000" dirty="0" smtClean="0">
              <a:latin typeface="Arial Narrow" pitchFamily="34" charset="0"/>
            </a:endParaRPr>
          </a:p>
          <a:p>
            <a:r>
              <a:rPr lang="en-US" sz="2400" b="1" i="1" dirty="0" smtClean="0">
                <a:latin typeface="Arial Narrow" pitchFamily="34" charset="0"/>
              </a:rPr>
              <a:t>“murder, extermination, enslavement, deportation, and other inhumane acts committed against any civilian population, before or during the war; or persecution on political, racial, or religious grounds in execution of or in connection with any crime  within the jurisdiction of the tribunal </a:t>
            </a:r>
            <a:r>
              <a:rPr lang="en-US" sz="3200" b="1" i="1" dirty="0" smtClean="0">
                <a:latin typeface="Arial Narrow" pitchFamily="34" charset="0"/>
              </a:rPr>
              <a:t>whether or not in violation of domestic law of the country where perpetrated</a:t>
            </a:r>
            <a:r>
              <a:rPr lang="en-US" sz="2800" b="1" i="1" dirty="0" smtClean="0">
                <a:latin typeface="Arial Narrow" pitchFamily="34" charset="0"/>
              </a:rPr>
              <a:t>.”</a:t>
            </a:r>
          </a:p>
          <a:p>
            <a:endParaRPr lang="en-US" sz="2800" dirty="0" smtClean="0">
              <a:latin typeface="Arial Narrow" pitchFamily="34" charset="0"/>
            </a:endParaRPr>
          </a:p>
        </p:txBody>
      </p:sp>
      <p:sp>
        <p:nvSpPr>
          <p:cNvPr id="8" name="TextBox 7"/>
          <p:cNvSpPr txBox="1"/>
          <p:nvPr/>
        </p:nvSpPr>
        <p:spPr>
          <a:xfrm>
            <a:off x="228600" y="152400"/>
            <a:ext cx="2731838" cy="707886"/>
          </a:xfrm>
          <a:prstGeom prst="rect">
            <a:avLst/>
          </a:prstGeom>
          <a:noFill/>
        </p:spPr>
        <p:txBody>
          <a:bodyPr wrap="none" rtlCol="0">
            <a:spAutoFit/>
          </a:bodyPr>
          <a:lstStyle/>
          <a:p>
            <a:r>
              <a:rPr lang="en-US" sz="4000" dirty="0" smtClean="0">
                <a:latin typeface="Arial Narrow" pitchFamily="34" charset="0"/>
              </a:rPr>
              <a:t>The Charges:</a:t>
            </a:r>
            <a:endParaRPr lang="en-US" sz="4000" dirty="0">
              <a:latin typeface="Arial Narrow" pitchFamily="34" charset="0"/>
            </a:endParaRPr>
          </a:p>
        </p:txBody>
      </p:sp>
      <p:pic>
        <p:nvPicPr>
          <p:cNvPr id="7" name="Picture 5" descr="64407"/>
          <p:cNvPicPr>
            <a:picLocks noChangeAspect="1" noChangeArrowheads="1"/>
          </p:cNvPicPr>
          <p:nvPr/>
        </p:nvPicPr>
        <p:blipFill>
          <a:blip r:embed="rId3" cstate="print"/>
          <a:srcRect/>
          <a:stretch>
            <a:fillRect/>
          </a:stretch>
        </p:blipFill>
        <p:spPr>
          <a:xfrm>
            <a:off x="5943600" y="381000"/>
            <a:ext cx="2954338" cy="4267200"/>
          </a:xfrm>
          <a:prstGeom prst="rect">
            <a:avLst/>
          </a:prstGeom>
          <a:noFill/>
        </p:spPr>
      </p:pic>
      <p:sp>
        <p:nvSpPr>
          <p:cNvPr id="9" name="TextBox 8"/>
          <p:cNvSpPr txBox="1"/>
          <p:nvPr/>
        </p:nvSpPr>
        <p:spPr>
          <a:xfrm>
            <a:off x="6115787" y="4648200"/>
            <a:ext cx="2799613" cy="1569660"/>
          </a:xfrm>
          <a:prstGeom prst="rect">
            <a:avLst/>
          </a:prstGeom>
          <a:noFill/>
        </p:spPr>
        <p:txBody>
          <a:bodyPr wrap="none" rtlCol="0">
            <a:spAutoFit/>
          </a:bodyPr>
          <a:lstStyle/>
          <a:p>
            <a:r>
              <a:rPr lang="en-US" sz="2400" dirty="0" smtClean="0">
                <a:latin typeface="Arial Narrow" pitchFamily="34" charset="0"/>
              </a:rPr>
              <a:t>Mass shooting of Jews</a:t>
            </a:r>
          </a:p>
          <a:p>
            <a:r>
              <a:rPr lang="en-US" sz="2400" dirty="0" smtClean="0">
                <a:latin typeface="Arial Narrow" pitchFamily="34" charset="0"/>
              </a:rPr>
              <a:t>Vinnitsa, Soviet Union, </a:t>
            </a:r>
          </a:p>
          <a:p>
            <a:r>
              <a:rPr lang="en-US" sz="2400" dirty="0" smtClean="0">
                <a:latin typeface="Arial Narrow" pitchFamily="34" charset="0"/>
              </a:rPr>
              <a:t>1941-1943</a:t>
            </a:r>
          </a:p>
          <a:p>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7" name="TextBox 6"/>
          <p:cNvSpPr txBox="1"/>
          <p:nvPr/>
        </p:nvSpPr>
        <p:spPr>
          <a:xfrm>
            <a:off x="5105400" y="152400"/>
            <a:ext cx="255198" cy="830997"/>
          </a:xfrm>
          <a:prstGeom prst="rect">
            <a:avLst/>
          </a:prstGeom>
          <a:noFill/>
        </p:spPr>
        <p:txBody>
          <a:bodyPr wrap="none" rtlCol="0">
            <a:spAutoFit/>
          </a:bodyPr>
          <a:lstStyle/>
          <a:p>
            <a:r>
              <a:rPr lang="en-US" sz="2400" dirty="0" smtClean="0">
                <a:latin typeface="Arial Narrow" pitchFamily="34" charset="0"/>
              </a:rPr>
              <a:t> </a:t>
            </a:r>
          </a:p>
          <a:p>
            <a:endParaRPr lang="en-US" sz="2400" dirty="0">
              <a:latin typeface="Arial Narrow" pitchFamily="34" charset="0"/>
            </a:endParaRPr>
          </a:p>
        </p:txBody>
      </p:sp>
      <p:sp>
        <p:nvSpPr>
          <p:cNvPr id="8" name="TextBox 7"/>
          <p:cNvSpPr txBox="1"/>
          <p:nvPr/>
        </p:nvSpPr>
        <p:spPr>
          <a:xfrm>
            <a:off x="228600" y="76200"/>
            <a:ext cx="2872902" cy="707886"/>
          </a:xfrm>
          <a:prstGeom prst="rect">
            <a:avLst/>
          </a:prstGeom>
          <a:noFill/>
        </p:spPr>
        <p:txBody>
          <a:bodyPr wrap="none" rtlCol="0">
            <a:spAutoFit/>
          </a:bodyPr>
          <a:lstStyle/>
          <a:p>
            <a:r>
              <a:rPr lang="en-US" sz="4000" dirty="0" smtClean="0">
                <a:latin typeface="Arial Narrow" pitchFamily="34" charset="0"/>
              </a:rPr>
              <a:t>The Evidence:</a:t>
            </a:r>
            <a:endParaRPr lang="en-US" sz="4000" dirty="0">
              <a:latin typeface="Arial Narrow" pitchFamily="34" charset="0"/>
            </a:endParaRPr>
          </a:p>
        </p:txBody>
      </p:sp>
      <p:pic>
        <p:nvPicPr>
          <p:cNvPr id="9" name="Picture 5" descr="03549"/>
          <p:cNvPicPr>
            <a:picLocks noChangeAspect="1" noChangeArrowheads="1"/>
          </p:cNvPicPr>
          <p:nvPr/>
        </p:nvPicPr>
        <p:blipFill>
          <a:blip r:embed="rId3" cstate="print"/>
          <a:srcRect/>
          <a:stretch>
            <a:fillRect/>
          </a:stretch>
        </p:blipFill>
        <p:spPr bwMode="auto">
          <a:xfrm>
            <a:off x="152400" y="838200"/>
            <a:ext cx="3809236" cy="2895600"/>
          </a:xfrm>
          <a:prstGeom prst="rect">
            <a:avLst/>
          </a:prstGeom>
          <a:noFill/>
          <a:ln w="9525">
            <a:noFill/>
            <a:miter lim="800000"/>
            <a:headEnd/>
            <a:tailEnd/>
          </a:ln>
        </p:spPr>
      </p:pic>
      <p:sp>
        <p:nvSpPr>
          <p:cNvPr id="10" name="Rectangle 9"/>
          <p:cNvSpPr/>
          <p:nvPr/>
        </p:nvSpPr>
        <p:spPr>
          <a:xfrm>
            <a:off x="304800" y="3733800"/>
            <a:ext cx="2961067" cy="461665"/>
          </a:xfrm>
          <a:prstGeom prst="rect">
            <a:avLst/>
          </a:prstGeom>
        </p:spPr>
        <p:txBody>
          <a:bodyPr wrap="none">
            <a:spAutoFit/>
          </a:bodyPr>
          <a:lstStyle/>
          <a:p>
            <a:r>
              <a:rPr lang="en-US" sz="2400" dirty="0" smtClean="0">
                <a:latin typeface="Arial Narrow" pitchFamily="34" charset="0"/>
              </a:rPr>
              <a:t>3000 tons of documents </a:t>
            </a:r>
            <a:endParaRPr lang="en-US" sz="2400" dirty="0">
              <a:latin typeface="Arial Narrow" pitchFamily="34" charset="0"/>
            </a:endParaRPr>
          </a:p>
        </p:txBody>
      </p:sp>
      <p:pic>
        <p:nvPicPr>
          <p:cNvPr id="11" name="Picture 5" descr="43038"/>
          <p:cNvPicPr>
            <a:picLocks noChangeAspect="1" noChangeArrowheads="1"/>
          </p:cNvPicPr>
          <p:nvPr/>
        </p:nvPicPr>
        <p:blipFill>
          <a:blip r:embed="rId4" cstate="print"/>
          <a:srcRect/>
          <a:stretch>
            <a:fillRect/>
          </a:stretch>
        </p:blipFill>
        <p:spPr bwMode="auto">
          <a:xfrm>
            <a:off x="4800600" y="304800"/>
            <a:ext cx="2555208" cy="2197588"/>
          </a:xfrm>
          <a:prstGeom prst="rect">
            <a:avLst/>
          </a:prstGeom>
          <a:noFill/>
          <a:ln w="9525">
            <a:noFill/>
            <a:miter lim="800000"/>
            <a:headEnd/>
            <a:tailEnd/>
          </a:ln>
        </p:spPr>
      </p:pic>
      <p:sp>
        <p:nvSpPr>
          <p:cNvPr id="12" name="TextBox 11"/>
          <p:cNvSpPr txBox="1"/>
          <p:nvPr/>
        </p:nvSpPr>
        <p:spPr>
          <a:xfrm>
            <a:off x="4648200" y="2438400"/>
            <a:ext cx="3264483" cy="830997"/>
          </a:xfrm>
          <a:prstGeom prst="rect">
            <a:avLst/>
          </a:prstGeom>
          <a:noFill/>
        </p:spPr>
        <p:txBody>
          <a:bodyPr wrap="none" rtlCol="0">
            <a:spAutoFit/>
          </a:bodyPr>
          <a:lstStyle/>
          <a:p>
            <a:r>
              <a:rPr lang="en-US" sz="2400" dirty="0" smtClean="0">
                <a:latin typeface="Arial Narrow" pitchFamily="34" charset="0"/>
              </a:rPr>
              <a:t>Testimony / Affidavits from</a:t>
            </a:r>
          </a:p>
          <a:p>
            <a:r>
              <a:rPr lang="en-US" sz="2400" dirty="0" smtClean="0">
                <a:latin typeface="Arial Narrow" pitchFamily="34" charset="0"/>
              </a:rPr>
              <a:t> 1,000s of German officials </a:t>
            </a:r>
            <a:endParaRPr lang="en-US" sz="2400" dirty="0">
              <a:latin typeface="Arial Narrow" pitchFamily="34" charset="0"/>
            </a:endParaRPr>
          </a:p>
        </p:txBody>
      </p:sp>
      <p:pic>
        <p:nvPicPr>
          <p:cNvPr id="13" name="Picture 5" descr="10407"/>
          <p:cNvPicPr>
            <a:picLocks noChangeAspect="1" noChangeArrowheads="1"/>
          </p:cNvPicPr>
          <p:nvPr/>
        </p:nvPicPr>
        <p:blipFill>
          <a:blip r:embed="rId5" cstate="print"/>
          <a:srcRect/>
          <a:stretch>
            <a:fillRect/>
          </a:stretch>
        </p:blipFill>
        <p:spPr bwMode="auto">
          <a:xfrm>
            <a:off x="5931567" y="3352800"/>
            <a:ext cx="2744694" cy="2143125"/>
          </a:xfrm>
          <a:prstGeom prst="rect">
            <a:avLst/>
          </a:prstGeom>
          <a:noFill/>
          <a:ln w="9525">
            <a:noFill/>
            <a:miter lim="800000"/>
            <a:headEnd/>
            <a:tailEnd/>
          </a:ln>
        </p:spPr>
      </p:pic>
      <p:sp>
        <p:nvSpPr>
          <p:cNvPr id="14" name="TextBox 13"/>
          <p:cNvSpPr txBox="1"/>
          <p:nvPr/>
        </p:nvSpPr>
        <p:spPr>
          <a:xfrm>
            <a:off x="5841263" y="5562600"/>
            <a:ext cx="2997937" cy="461665"/>
          </a:xfrm>
          <a:prstGeom prst="rect">
            <a:avLst/>
          </a:prstGeom>
          <a:noFill/>
        </p:spPr>
        <p:txBody>
          <a:bodyPr wrap="none" rtlCol="0">
            <a:spAutoFit/>
          </a:bodyPr>
          <a:lstStyle/>
          <a:p>
            <a:r>
              <a:rPr lang="en-US" sz="2400" dirty="0" smtClean="0">
                <a:latin typeface="Arial Narrow" pitchFamily="34" charset="0"/>
              </a:rPr>
              <a:t>Photographs, Maps, Film</a:t>
            </a:r>
            <a:endParaRPr lang="en-US" sz="2400" dirty="0">
              <a:latin typeface="Arial Narrow" pitchFamily="34" charset="0"/>
            </a:endParaRPr>
          </a:p>
        </p:txBody>
      </p:sp>
      <p:pic>
        <p:nvPicPr>
          <p:cNvPr id="15" name="Picture 5" descr="81913"/>
          <p:cNvPicPr>
            <a:picLocks noChangeAspect="1" noChangeArrowheads="1"/>
          </p:cNvPicPr>
          <p:nvPr/>
        </p:nvPicPr>
        <p:blipFill>
          <a:blip r:embed="rId6" cstate="print"/>
          <a:srcRect/>
          <a:stretch>
            <a:fillRect/>
          </a:stretch>
        </p:blipFill>
        <p:spPr bwMode="auto">
          <a:xfrm>
            <a:off x="304800" y="4702175"/>
            <a:ext cx="1757196" cy="1470025"/>
          </a:xfrm>
          <a:prstGeom prst="rect">
            <a:avLst/>
          </a:prstGeom>
          <a:noFill/>
          <a:ln w="9525">
            <a:noFill/>
            <a:miter lim="800000"/>
            <a:headEnd/>
            <a:tailEnd/>
          </a:ln>
        </p:spPr>
      </p:pic>
      <p:sp>
        <p:nvSpPr>
          <p:cNvPr id="16" name="TextBox 15"/>
          <p:cNvSpPr txBox="1"/>
          <p:nvPr/>
        </p:nvSpPr>
        <p:spPr>
          <a:xfrm>
            <a:off x="2057400" y="5710535"/>
            <a:ext cx="3537315" cy="461665"/>
          </a:xfrm>
          <a:prstGeom prst="rect">
            <a:avLst/>
          </a:prstGeom>
          <a:noFill/>
        </p:spPr>
        <p:txBody>
          <a:bodyPr wrap="none" rtlCol="0">
            <a:spAutoFit/>
          </a:bodyPr>
          <a:lstStyle/>
          <a:p>
            <a:r>
              <a:rPr lang="en-US" sz="2400" dirty="0" smtClean="0">
                <a:latin typeface="Arial Narrow" pitchFamily="34" charset="0"/>
              </a:rPr>
              <a:t>Survivor Testimony / Affidavits</a:t>
            </a:r>
            <a:endParaRPr lang="en-US" sz="2400" dirty="0">
              <a:latin typeface="Arial Narrow" pitchFamily="34" charset="0"/>
            </a:endParaRPr>
          </a:p>
        </p:txBody>
      </p:sp>
      <p:sp>
        <p:nvSpPr>
          <p:cNvPr id="17" name="Rectangle 16"/>
          <p:cNvSpPr/>
          <p:nvPr/>
        </p:nvSpPr>
        <p:spPr>
          <a:xfrm>
            <a:off x="2286000" y="4191000"/>
            <a:ext cx="3581400" cy="1200329"/>
          </a:xfrm>
          <a:prstGeom prst="rect">
            <a:avLst/>
          </a:prstGeom>
        </p:spPr>
        <p:txBody>
          <a:bodyPr wrap="square">
            <a:spAutoFit/>
          </a:bodyPr>
          <a:lstStyle/>
          <a:p>
            <a:r>
              <a:rPr lang="en-US" b="1" dirty="0" smtClean="0"/>
              <a:t>“We must establish incredible events by credible evidence.”</a:t>
            </a:r>
            <a:r>
              <a:rPr lang="en-US" dirty="0" smtClean="0"/>
              <a:t/>
            </a:r>
            <a:br>
              <a:rPr lang="en-US" dirty="0" smtClean="0"/>
            </a:br>
            <a:r>
              <a:rPr lang="en-US" i="1" dirty="0" smtClean="0"/>
              <a:t>—U.S. Chief Prosecutor Robert Jackson, June 7, 1945.</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7" name="Rectangle 6"/>
          <p:cNvSpPr/>
          <p:nvPr/>
        </p:nvSpPr>
        <p:spPr>
          <a:xfrm>
            <a:off x="228600" y="4590871"/>
            <a:ext cx="4572000" cy="1200329"/>
          </a:xfrm>
          <a:prstGeom prst="rect">
            <a:avLst/>
          </a:prstGeom>
        </p:spPr>
        <p:txBody>
          <a:bodyPr wrap="square">
            <a:spAutoFit/>
          </a:bodyPr>
          <a:lstStyle/>
          <a:p>
            <a:r>
              <a:rPr lang="en-US" sz="2400" dirty="0" smtClean="0">
                <a:latin typeface="Arial Narrow" pitchFamily="34" charset="0"/>
              </a:rPr>
              <a:t>Field Marshall Herman Goering</a:t>
            </a:r>
          </a:p>
          <a:p>
            <a:r>
              <a:rPr lang="en-US" sz="2400" dirty="0" smtClean="0">
                <a:latin typeface="Arial Narrow" pitchFamily="34" charset="0"/>
              </a:rPr>
              <a:t>testifies at his trial for war crimes Nuremberg, Germany, March 1, 1946.</a:t>
            </a:r>
            <a:endParaRPr lang="en-US" sz="2400" dirty="0">
              <a:latin typeface="Arial Narrow" pitchFamily="34" charset="0"/>
            </a:endParaRPr>
          </a:p>
        </p:txBody>
      </p:sp>
      <p:sp>
        <p:nvSpPr>
          <p:cNvPr id="8" name="TextBox 7"/>
          <p:cNvSpPr txBox="1"/>
          <p:nvPr/>
        </p:nvSpPr>
        <p:spPr>
          <a:xfrm>
            <a:off x="5029200" y="493216"/>
            <a:ext cx="3962400" cy="5632311"/>
          </a:xfrm>
          <a:prstGeom prst="rect">
            <a:avLst/>
          </a:prstGeom>
          <a:noFill/>
        </p:spPr>
        <p:txBody>
          <a:bodyPr wrap="square" rtlCol="0">
            <a:spAutoFit/>
          </a:bodyPr>
          <a:lstStyle/>
          <a:p>
            <a:r>
              <a:rPr lang="en-US" sz="2400" b="1" i="1" dirty="0" smtClean="0">
                <a:latin typeface="Arial Narrow" pitchFamily="34" charset="0"/>
              </a:rPr>
              <a:t>Goering: “… I hereby empower you to make an overall plan of the organizational, functional, and material measures to be taken in preparing for the implementation--and now we come to the decisive word, which has been falsely translated--it states here, namely, for a complete solution, not for a final solution, for a complete solution of the Jewish question in the entire German sphere of influence in Europe." </a:t>
            </a:r>
          </a:p>
        </p:txBody>
      </p:sp>
      <p:pic>
        <p:nvPicPr>
          <p:cNvPr id="9220" name="Picture 4" descr="http://idamclient.ushmm.org/IMAGES/(S(zjfsu455u3ptyl55gm5lplao))/RetrieveAsset.aspx?instance=IDAM_USHMM&amp;qfactor=2&amp;width=640&amp;height=480&amp;crop=0&amp;size=1&amp;type=asset&amp;id=7387"/>
          <p:cNvPicPr>
            <a:picLocks noChangeAspect="1" noChangeArrowheads="1"/>
          </p:cNvPicPr>
          <p:nvPr/>
        </p:nvPicPr>
        <p:blipFill>
          <a:blip r:embed="rId3" cstate="print"/>
          <a:srcRect/>
          <a:stretch>
            <a:fillRect/>
          </a:stretch>
        </p:blipFill>
        <p:spPr bwMode="auto">
          <a:xfrm>
            <a:off x="228600" y="685800"/>
            <a:ext cx="4606766" cy="3886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3" descr="[Abbildung]"/>
          <p:cNvPicPr>
            <a:picLocks noChangeAspect="1" noChangeArrowheads="1"/>
          </p:cNvPicPr>
          <p:nvPr/>
        </p:nvPicPr>
        <p:blipFill>
          <a:blip r:embed="rId3" cstate="print"/>
          <a:srcRect/>
          <a:stretch>
            <a:fillRect/>
          </a:stretch>
        </p:blipFill>
        <p:spPr bwMode="auto">
          <a:xfrm>
            <a:off x="381000" y="187734"/>
            <a:ext cx="3352800" cy="5150950"/>
          </a:xfrm>
          <a:prstGeom prst="rect">
            <a:avLst/>
          </a:prstGeom>
          <a:noFill/>
        </p:spPr>
      </p:pic>
      <p:sp>
        <p:nvSpPr>
          <p:cNvPr id="7" name="Rectangle 6"/>
          <p:cNvSpPr/>
          <p:nvPr/>
        </p:nvSpPr>
        <p:spPr>
          <a:xfrm>
            <a:off x="273111" y="5257800"/>
            <a:ext cx="3079689" cy="954107"/>
          </a:xfrm>
          <a:prstGeom prst="rect">
            <a:avLst/>
          </a:prstGeom>
        </p:spPr>
        <p:txBody>
          <a:bodyPr wrap="none">
            <a:spAutoFit/>
          </a:bodyPr>
          <a:lstStyle/>
          <a:p>
            <a:r>
              <a:rPr lang="en-US" sz="2800" dirty="0" smtClean="0">
                <a:latin typeface="Arial Narrow" pitchFamily="34" charset="0"/>
              </a:rPr>
              <a:t>General Field Marshal</a:t>
            </a:r>
          </a:p>
          <a:p>
            <a:r>
              <a:rPr lang="en-US" sz="2800" dirty="0" smtClean="0">
                <a:latin typeface="Arial Narrow" pitchFamily="34" charset="0"/>
              </a:rPr>
              <a:t>Wilhelm Keitel (OKW)</a:t>
            </a:r>
            <a:endParaRPr lang="en-US" sz="2800" dirty="0">
              <a:latin typeface="Arial Narrow" pitchFamily="34" charset="0"/>
            </a:endParaRPr>
          </a:p>
        </p:txBody>
      </p:sp>
      <p:sp>
        <p:nvSpPr>
          <p:cNvPr id="8" name="TextBox 7"/>
          <p:cNvSpPr txBox="1"/>
          <p:nvPr/>
        </p:nvSpPr>
        <p:spPr>
          <a:xfrm>
            <a:off x="3886200" y="76200"/>
            <a:ext cx="5257800" cy="6463308"/>
          </a:xfrm>
          <a:prstGeom prst="rect">
            <a:avLst/>
          </a:prstGeom>
          <a:noFill/>
        </p:spPr>
        <p:txBody>
          <a:bodyPr wrap="square" rtlCol="0">
            <a:spAutoFit/>
          </a:bodyPr>
          <a:lstStyle/>
          <a:p>
            <a:r>
              <a:rPr lang="en-US" sz="2400" b="1" i="1" dirty="0" smtClean="0">
                <a:latin typeface="Arial Narrow" pitchFamily="34" charset="0"/>
              </a:rPr>
              <a:t>[American Prosecutor] MR. DODD: You told us that some of these orders were violations of the existing international law. An order issued in that form and on that basis is a criminal order, is an illegal order, is it not?</a:t>
            </a:r>
          </a:p>
          <a:p>
            <a:endParaRPr lang="en-US" sz="1000" b="1" i="1" dirty="0" smtClean="0">
              <a:latin typeface="Arial Narrow" pitchFamily="34" charset="0"/>
            </a:endParaRPr>
          </a:p>
          <a:p>
            <a:r>
              <a:rPr lang="en-US" sz="2400" b="1" i="1" dirty="0" smtClean="0">
                <a:latin typeface="Arial Narrow" pitchFamily="34" charset="0"/>
              </a:rPr>
              <a:t>KEITEL: Yes, that is correct.</a:t>
            </a:r>
          </a:p>
          <a:p>
            <a:endParaRPr lang="en-US" sz="1000" b="1" i="1" dirty="0" smtClean="0">
              <a:latin typeface="Arial Narrow" pitchFamily="34" charset="0"/>
            </a:endParaRPr>
          </a:p>
          <a:p>
            <a:r>
              <a:rPr lang="en-US" sz="2400" b="1" i="1" dirty="0" smtClean="0">
                <a:latin typeface="Arial Narrow" pitchFamily="34" charset="0"/>
              </a:rPr>
              <a:t>MR. DODD: Well, when you carried them out, you were carrying out criminal orders in violation of one of the basic principles of your professional soldier's code, no matter by whom they were issued.</a:t>
            </a:r>
          </a:p>
          <a:p>
            <a:endParaRPr lang="en-US" sz="1000" b="1" i="1" dirty="0" smtClean="0">
              <a:latin typeface="Arial Narrow" pitchFamily="34" charset="0"/>
            </a:endParaRPr>
          </a:p>
          <a:p>
            <a:r>
              <a:rPr lang="en-US" sz="2400" b="1" i="1" dirty="0" smtClean="0">
                <a:latin typeface="Arial Narrow" pitchFamily="34" charset="0"/>
              </a:rPr>
              <a:t>KEITEL: Yes.</a:t>
            </a:r>
          </a:p>
          <a:p>
            <a:endParaRPr lang="en-US" sz="1200" dirty="0" smtClean="0">
              <a:latin typeface="Arial Narrow" pitchFamily="34" charset="0"/>
            </a:endParaRPr>
          </a:p>
          <a:p>
            <a:r>
              <a:rPr lang="en-US" sz="1200" dirty="0" smtClean="0">
                <a:latin typeface="Arial Narrow" pitchFamily="34" charset="0"/>
              </a:rPr>
              <a:t>(Nuremberg Trial Proceedings Vol. 11</a:t>
            </a:r>
          </a:p>
          <a:p>
            <a:r>
              <a:rPr lang="en-US" sz="1200" dirty="0" smtClean="0">
                <a:latin typeface="Arial Narrow" pitchFamily="34" charset="0"/>
              </a:rPr>
              <a:t>Monday, 8 April 1946 from Avalon project at http://www.yale.edu/lawweb/avalon/imt/proc/04-08-46.htm)</a:t>
            </a:r>
          </a:p>
          <a:p>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152400" y="990600"/>
            <a:ext cx="3734164" cy="4893647"/>
          </a:xfrm>
          <a:prstGeom prst="rect">
            <a:avLst/>
          </a:prstGeom>
          <a:noFill/>
        </p:spPr>
        <p:txBody>
          <a:bodyPr wrap="none" rtlCol="0">
            <a:spAutoFit/>
          </a:bodyPr>
          <a:lstStyle/>
          <a:p>
            <a:r>
              <a:rPr lang="en-US" sz="2400" b="1" dirty="0" smtClean="0">
                <a:latin typeface="Arial Narrow" pitchFamily="34" charset="0"/>
              </a:rPr>
              <a:t>Death by Hanging:</a:t>
            </a:r>
          </a:p>
          <a:p>
            <a:r>
              <a:rPr lang="en-US" sz="2400" dirty="0" smtClean="0">
                <a:latin typeface="Arial Narrow" pitchFamily="34" charset="0"/>
              </a:rPr>
              <a:t>HERMANN GOERING</a:t>
            </a:r>
          </a:p>
          <a:p>
            <a:r>
              <a:rPr lang="en-US" sz="2400" dirty="0" smtClean="0">
                <a:latin typeface="Arial Narrow" pitchFamily="34" charset="0"/>
              </a:rPr>
              <a:t>JOACHIM VON RIBBENTROP</a:t>
            </a:r>
          </a:p>
          <a:p>
            <a:r>
              <a:rPr lang="en-US" sz="2400" dirty="0" smtClean="0">
                <a:latin typeface="Arial Narrow" pitchFamily="34" charset="0"/>
              </a:rPr>
              <a:t>WILHELM KEITEL</a:t>
            </a:r>
          </a:p>
          <a:p>
            <a:r>
              <a:rPr lang="en-US" sz="2400" dirty="0" smtClean="0">
                <a:latin typeface="Arial Narrow" pitchFamily="34" charset="0"/>
              </a:rPr>
              <a:t>ALFRED JODL</a:t>
            </a:r>
          </a:p>
          <a:p>
            <a:r>
              <a:rPr lang="en-US" sz="2400" dirty="0" smtClean="0">
                <a:latin typeface="Arial Narrow" pitchFamily="34" charset="0"/>
              </a:rPr>
              <a:t>ALFRED ROSENBERG</a:t>
            </a:r>
          </a:p>
          <a:p>
            <a:r>
              <a:rPr lang="en-US" sz="2400" dirty="0" smtClean="0">
                <a:latin typeface="Arial Narrow" pitchFamily="34" charset="0"/>
              </a:rPr>
              <a:t>WILHELM FRICK</a:t>
            </a:r>
          </a:p>
          <a:p>
            <a:r>
              <a:rPr lang="en-US" sz="2400" dirty="0" smtClean="0">
                <a:latin typeface="Arial Narrow" pitchFamily="34" charset="0"/>
              </a:rPr>
              <a:t>ERNST KALTENBRUNNER</a:t>
            </a:r>
          </a:p>
          <a:p>
            <a:r>
              <a:rPr lang="en-US" sz="2400" dirty="0" smtClean="0">
                <a:latin typeface="Arial Narrow" pitchFamily="34" charset="0"/>
              </a:rPr>
              <a:t>HANS FRANK</a:t>
            </a:r>
          </a:p>
          <a:p>
            <a:r>
              <a:rPr lang="en-US" sz="2400" dirty="0" smtClean="0">
                <a:latin typeface="Arial Narrow" pitchFamily="34" charset="0"/>
              </a:rPr>
              <a:t>JULIUS STREICHER</a:t>
            </a:r>
          </a:p>
          <a:p>
            <a:r>
              <a:rPr lang="en-US" sz="2400" dirty="0" smtClean="0">
                <a:latin typeface="Arial Narrow" pitchFamily="34" charset="0"/>
              </a:rPr>
              <a:t>FRITZ SAUCKEL</a:t>
            </a:r>
          </a:p>
          <a:p>
            <a:r>
              <a:rPr lang="en-US" sz="2400" dirty="0" smtClean="0">
                <a:latin typeface="Arial Narrow" pitchFamily="34" charset="0"/>
              </a:rPr>
              <a:t>ARTHUR SEYSS INQUART</a:t>
            </a:r>
          </a:p>
          <a:p>
            <a:r>
              <a:rPr lang="en-US" sz="2400" dirty="0" smtClean="0">
                <a:latin typeface="Arial Narrow" pitchFamily="34" charset="0"/>
              </a:rPr>
              <a:t>MARTIN BORMANN:(Absentia)</a:t>
            </a:r>
          </a:p>
        </p:txBody>
      </p:sp>
      <p:sp>
        <p:nvSpPr>
          <p:cNvPr id="7" name="TextBox 6"/>
          <p:cNvSpPr txBox="1"/>
          <p:nvPr/>
        </p:nvSpPr>
        <p:spPr>
          <a:xfrm>
            <a:off x="4343400" y="152400"/>
            <a:ext cx="5025415" cy="6370975"/>
          </a:xfrm>
          <a:prstGeom prst="rect">
            <a:avLst/>
          </a:prstGeom>
          <a:noFill/>
        </p:spPr>
        <p:txBody>
          <a:bodyPr wrap="none" rtlCol="0">
            <a:spAutoFit/>
          </a:bodyPr>
          <a:lstStyle/>
          <a:p>
            <a:r>
              <a:rPr lang="en-US" sz="2400" b="1" dirty="0" smtClean="0">
                <a:latin typeface="Arial Narrow" pitchFamily="34" charset="0"/>
              </a:rPr>
              <a:t>Life in Prison:</a:t>
            </a:r>
          </a:p>
          <a:p>
            <a:r>
              <a:rPr lang="en-US" sz="2400" dirty="0" smtClean="0">
                <a:latin typeface="Arial Narrow" pitchFamily="34" charset="0"/>
              </a:rPr>
              <a:t>RUDOLF HESS </a:t>
            </a:r>
          </a:p>
          <a:p>
            <a:r>
              <a:rPr lang="en-US" sz="2400" dirty="0" smtClean="0">
                <a:latin typeface="Arial Narrow" pitchFamily="34" charset="0"/>
              </a:rPr>
              <a:t>ERICH RAEDER</a:t>
            </a:r>
          </a:p>
          <a:p>
            <a:r>
              <a:rPr lang="en-US" sz="2400" dirty="0" smtClean="0">
                <a:latin typeface="Arial Narrow" pitchFamily="34" charset="0"/>
              </a:rPr>
              <a:t>WALTHER FUNK</a:t>
            </a:r>
          </a:p>
          <a:p>
            <a:endParaRPr lang="en-US" sz="2400" dirty="0" smtClean="0">
              <a:latin typeface="Arial Narrow" pitchFamily="34" charset="0"/>
            </a:endParaRPr>
          </a:p>
          <a:p>
            <a:r>
              <a:rPr lang="en-US" sz="2400" b="1" dirty="0" smtClean="0">
                <a:latin typeface="Arial Narrow" pitchFamily="34" charset="0"/>
              </a:rPr>
              <a:t>Prison Terms:</a:t>
            </a:r>
          </a:p>
          <a:p>
            <a:r>
              <a:rPr lang="en-US" sz="2400" dirty="0" smtClean="0">
                <a:latin typeface="Arial Narrow" pitchFamily="34" charset="0"/>
              </a:rPr>
              <a:t>KARL DOENITZ: 10 Years</a:t>
            </a:r>
          </a:p>
          <a:p>
            <a:r>
              <a:rPr lang="en-US" sz="2400" dirty="0" smtClean="0">
                <a:latin typeface="Arial Narrow" pitchFamily="34" charset="0"/>
              </a:rPr>
              <a:t>KONSTANTIN VON NEURATH: 15 Years </a:t>
            </a:r>
          </a:p>
          <a:p>
            <a:r>
              <a:rPr lang="en-US" sz="2400" dirty="0" smtClean="0">
                <a:latin typeface="Arial Narrow" pitchFamily="34" charset="0"/>
              </a:rPr>
              <a:t>BALDUR VON SCHIRACH 20 years </a:t>
            </a:r>
          </a:p>
          <a:p>
            <a:r>
              <a:rPr lang="en-US" sz="2400" dirty="0" smtClean="0">
                <a:latin typeface="Arial Narrow" pitchFamily="34" charset="0"/>
              </a:rPr>
              <a:t>ALBERT SPEER: 20 Years </a:t>
            </a:r>
          </a:p>
          <a:p>
            <a:r>
              <a:rPr lang="en-US" sz="2400" dirty="0" smtClean="0">
                <a:latin typeface="Arial Narrow" pitchFamily="34" charset="0"/>
              </a:rPr>
              <a:t>	</a:t>
            </a:r>
          </a:p>
          <a:p>
            <a:r>
              <a:rPr lang="en-US" sz="2400" b="1" dirty="0" smtClean="0">
                <a:latin typeface="Arial Narrow" pitchFamily="34" charset="0"/>
              </a:rPr>
              <a:t>Not Guilty:</a:t>
            </a:r>
          </a:p>
          <a:p>
            <a:r>
              <a:rPr lang="en-US" sz="2400" dirty="0" smtClean="0">
                <a:latin typeface="Arial Narrow" pitchFamily="34" charset="0"/>
              </a:rPr>
              <a:t>FRANZ VON PAPEN</a:t>
            </a:r>
          </a:p>
          <a:p>
            <a:r>
              <a:rPr lang="en-US" sz="2400" dirty="0" smtClean="0">
                <a:latin typeface="Arial Narrow" pitchFamily="34" charset="0"/>
              </a:rPr>
              <a:t>HJALMAR SCHACHT</a:t>
            </a:r>
          </a:p>
          <a:p>
            <a:r>
              <a:rPr lang="en-US" sz="2400" dirty="0" smtClean="0">
                <a:latin typeface="Arial Narrow" pitchFamily="34" charset="0"/>
              </a:rPr>
              <a:t>HANS FRITZSCHE</a:t>
            </a:r>
          </a:p>
          <a:p>
            <a:r>
              <a:rPr lang="en-US" sz="2400" dirty="0" smtClean="0">
                <a:latin typeface="Arial Narrow" pitchFamily="34" charset="0"/>
              </a:rPr>
              <a:t> </a:t>
            </a:r>
          </a:p>
          <a:p>
            <a:endParaRPr lang="en-US" sz="2400" dirty="0">
              <a:latin typeface="Arial Narrow" pitchFamily="34" charset="0"/>
            </a:endParaRPr>
          </a:p>
        </p:txBody>
      </p:sp>
      <p:sp>
        <p:nvSpPr>
          <p:cNvPr id="8" name="TextBox 7"/>
          <p:cNvSpPr txBox="1"/>
          <p:nvPr/>
        </p:nvSpPr>
        <p:spPr>
          <a:xfrm>
            <a:off x="228600" y="152400"/>
            <a:ext cx="2638286" cy="707886"/>
          </a:xfrm>
          <a:prstGeom prst="rect">
            <a:avLst/>
          </a:prstGeom>
          <a:noFill/>
        </p:spPr>
        <p:txBody>
          <a:bodyPr wrap="none" rtlCol="0">
            <a:spAutoFit/>
          </a:bodyPr>
          <a:lstStyle/>
          <a:p>
            <a:r>
              <a:rPr lang="en-US" sz="4000" dirty="0" smtClean="0">
                <a:latin typeface="Arial Narrow" pitchFamily="34" charset="0"/>
              </a:rPr>
              <a:t>The Verdicts:</a:t>
            </a:r>
            <a:endParaRPr lang="en-US" sz="4000" dirty="0">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228600" y="304800"/>
            <a:ext cx="7772399" cy="5693866"/>
          </a:xfrm>
          <a:prstGeom prst="rect">
            <a:avLst/>
          </a:prstGeom>
          <a:noFill/>
        </p:spPr>
        <p:txBody>
          <a:bodyPr wrap="square" rtlCol="0">
            <a:spAutoFit/>
          </a:bodyPr>
          <a:lstStyle/>
          <a:p>
            <a:r>
              <a:rPr lang="en-US" sz="2800" dirty="0" smtClean="0">
                <a:latin typeface="Arial Narrow" pitchFamily="34" charset="0"/>
              </a:rPr>
              <a:t>The 12 subsequent trials were: </a:t>
            </a:r>
          </a:p>
          <a:p>
            <a:r>
              <a:rPr lang="en-US" sz="2800" dirty="0" smtClean="0">
                <a:latin typeface="Arial Narrow" pitchFamily="34" charset="0"/>
              </a:rPr>
              <a:t>Case #1, The Medical Case; </a:t>
            </a:r>
          </a:p>
          <a:p>
            <a:r>
              <a:rPr lang="en-US" sz="2800" dirty="0" smtClean="0">
                <a:latin typeface="Arial Narrow" pitchFamily="34" charset="0"/>
              </a:rPr>
              <a:t>Case #2, The </a:t>
            </a:r>
            <a:r>
              <a:rPr lang="en-US" sz="2800" dirty="0" err="1" smtClean="0">
                <a:latin typeface="Arial Narrow" pitchFamily="34" charset="0"/>
              </a:rPr>
              <a:t>Milch</a:t>
            </a:r>
            <a:r>
              <a:rPr lang="en-US" sz="2800" dirty="0" smtClean="0">
                <a:latin typeface="Arial Narrow" pitchFamily="34" charset="0"/>
              </a:rPr>
              <a:t> Case; </a:t>
            </a:r>
          </a:p>
          <a:p>
            <a:r>
              <a:rPr lang="en-US" sz="2800" dirty="0" smtClean="0">
                <a:latin typeface="Arial Narrow" pitchFamily="34" charset="0"/>
              </a:rPr>
              <a:t>Case #3, The Justice Case; </a:t>
            </a:r>
          </a:p>
          <a:p>
            <a:r>
              <a:rPr lang="en-US" sz="2800" dirty="0" smtClean="0">
                <a:latin typeface="Arial Narrow" pitchFamily="34" charset="0"/>
              </a:rPr>
              <a:t>Case #4, The Pohl Case; </a:t>
            </a:r>
          </a:p>
          <a:p>
            <a:r>
              <a:rPr lang="en-US" sz="2800" dirty="0" smtClean="0">
                <a:latin typeface="Arial Narrow" pitchFamily="34" charset="0"/>
              </a:rPr>
              <a:t>Case #5, The Flick Case; </a:t>
            </a:r>
          </a:p>
          <a:p>
            <a:r>
              <a:rPr lang="en-US" sz="2800" dirty="0" smtClean="0">
                <a:latin typeface="Arial Narrow" pitchFamily="34" charset="0"/>
              </a:rPr>
              <a:t>Case #6, The I.G. </a:t>
            </a:r>
            <a:r>
              <a:rPr lang="en-US" sz="2800" dirty="0" err="1" smtClean="0">
                <a:latin typeface="Arial Narrow" pitchFamily="34" charset="0"/>
              </a:rPr>
              <a:t>Farben</a:t>
            </a:r>
            <a:r>
              <a:rPr lang="en-US" sz="2800" dirty="0" smtClean="0">
                <a:latin typeface="Arial Narrow" pitchFamily="34" charset="0"/>
              </a:rPr>
              <a:t> Case; </a:t>
            </a:r>
          </a:p>
          <a:p>
            <a:r>
              <a:rPr lang="en-US" sz="2800" dirty="0" smtClean="0">
                <a:latin typeface="Arial Narrow" pitchFamily="34" charset="0"/>
              </a:rPr>
              <a:t>Case #7, The Hostage Case; </a:t>
            </a:r>
          </a:p>
          <a:p>
            <a:r>
              <a:rPr lang="en-US" sz="2800" dirty="0" smtClean="0">
                <a:latin typeface="Arial Narrow" pitchFamily="34" charset="0"/>
              </a:rPr>
              <a:t>Case #8, The </a:t>
            </a:r>
            <a:r>
              <a:rPr lang="en-US" sz="2800" dirty="0" err="1" smtClean="0">
                <a:latin typeface="Arial Narrow" pitchFamily="34" charset="0"/>
              </a:rPr>
              <a:t>RuSHA</a:t>
            </a:r>
            <a:r>
              <a:rPr lang="en-US" sz="2800" dirty="0" smtClean="0">
                <a:latin typeface="Arial Narrow" pitchFamily="34" charset="0"/>
              </a:rPr>
              <a:t> Case; </a:t>
            </a:r>
          </a:p>
          <a:p>
            <a:r>
              <a:rPr lang="en-US" sz="2800" dirty="0" smtClean="0">
                <a:latin typeface="Arial Narrow" pitchFamily="34" charset="0"/>
              </a:rPr>
              <a:t>Case #9, The </a:t>
            </a:r>
            <a:r>
              <a:rPr lang="en-US" sz="2800" dirty="0" err="1" smtClean="0">
                <a:latin typeface="Arial Narrow" pitchFamily="34" charset="0"/>
              </a:rPr>
              <a:t>Einsatzgruppen</a:t>
            </a:r>
            <a:r>
              <a:rPr lang="en-US" sz="2800" dirty="0" smtClean="0">
                <a:latin typeface="Arial Narrow" pitchFamily="34" charset="0"/>
              </a:rPr>
              <a:t> Case; </a:t>
            </a:r>
          </a:p>
          <a:p>
            <a:r>
              <a:rPr lang="en-US" sz="2800" dirty="0" smtClean="0">
                <a:latin typeface="Arial Narrow" pitchFamily="34" charset="0"/>
              </a:rPr>
              <a:t>Case #10, The Krupp Case; </a:t>
            </a:r>
          </a:p>
          <a:p>
            <a:r>
              <a:rPr lang="en-US" sz="2800" dirty="0" smtClean="0">
                <a:latin typeface="Arial Narrow" pitchFamily="34" charset="0"/>
              </a:rPr>
              <a:t>Case #11, The Ministries Case; </a:t>
            </a:r>
          </a:p>
          <a:p>
            <a:r>
              <a:rPr lang="en-US" sz="2800" dirty="0" smtClean="0">
                <a:latin typeface="Arial Narrow" pitchFamily="34" charset="0"/>
              </a:rPr>
              <a:t>Case #12, The High Command Case. </a:t>
            </a:r>
            <a:endParaRPr lang="en-US" sz="2800" dirty="0">
              <a:latin typeface="Arial Narrow" pitchFamily="34" charset="0"/>
            </a:endParaRPr>
          </a:p>
        </p:txBody>
      </p:sp>
      <p:pic>
        <p:nvPicPr>
          <p:cNvPr id="7" name="Picture 5" descr="07344"/>
          <p:cNvPicPr>
            <a:picLocks noChangeAspect="1" noChangeArrowheads="1"/>
          </p:cNvPicPr>
          <p:nvPr/>
        </p:nvPicPr>
        <p:blipFill>
          <a:blip r:embed="rId3" cstate="print"/>
          <a:srcRect/>
          <a:stretch>
            <a:fillRect/>
          </a:stretch>
        </p:blipFill>
        <p:spPr bwMode="auto">
          <a:xfrm>
            <a:off x="4876800" y="152400"/>
            <a:ext cx="3970969" cy="3152775"/>
          </a:xfrm>
          <a:prstGeom prst="rect">
            <a:avLst/>
          </a:prstGeom>
          <a:noFill/>
          <a:ln w="9525">
            <a:noFill/>
            <a:miter lim="800000"/>
            <a:headEnd/>
            <a:tailEnd/>
          </a:ln>
        </p:spPr>
      </p:pic>
      <p:sp>
        <p:nvSpPr>
          <p:cNvPr id="8" name="Rectangle 7"/>
          <p:cNvSpPr/>
          <p:nvPr/>
        </p:nvSpPr>
        <p:spPr>
          <a:xfrm>
            <a:off x="4876800" y="3276600"/>
            <a:ext cx="4572000" cy="923330"/>
          </a:xfrm>
          <a:prstGeom prst="rect">
            <a:avLst/>
          </a:prstGeom>
        </p:spPr>
        <p:txBody>
          <a:bodyPr>
            <a:spAutoFit/>
          </a:bodyPr>
          <a:lstStyle/>
          <a:p>
            <a:r>
              <a:rPr lang="en-US" dirty="0" smtClean="0">
                <a:latin typeface="Arial Narrow" pitchFamily="34" charset="0"/>
              </a:rPr>
              <a:t>Brigadier General Telford Taylor, Chief of Counsel, during the Medical Case. Nuremberg, Germany, 1946-1947.</a:t>
            </a: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29</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TextBox 5"/>
          <p:cNvSpPr txBox="1"/>
          <p:nvPr/>
        </p:nvSpPr>
        <p:spPr>
          <a:xfrm>
            <a:off x="152400" y="990600"/>
            <a:ext cx="8626079" cy="4985980"/>
          </a:xfrm>
          <a:prstGeom prst="rect">
            <a:avLst/>
          </a:prstGeom>
          <a:noFill/>
        </p:spPr>
        <p:txBody>
          <a:bodyPr wrap="none" rtlCol="0">
            <a:spAutoFit/>
          </a:bodyPr>
          <a:lstStyle/>
          <a:p>
            <a:r>
              <a:rPr lang="en-US" sz="4000" dirty="0" smtClean="0">
                <a:latin typeface="Arial Narrow" pitchFamily="34" charset="0"/>
              </a:rPr>
              <a:t>Outlawed wars of aggression</a:t>
            </a:r>
          </a:p>
          <a:p>
            <a:endParaRPr lang="en-US" sz="1000" dirty="0" smtClean="0">
              <a:latin typeface="Arial Narrow" pitchFamily="34" charset="0"/>
            </a:endParaRPr>
          </a:p>
          <a:p>
            <a:r>
              <a:rPr lang="en-US" sz="4000" dirty="0" smtClean="0">
                <a:latin typeface="Arial Narrow" pitchFamily="34" charset="0"/>
              </a:rPr>
              <a:t>Permitted the trial of members of government</a:t>
            </a:r>
          </a:p>
          <a:p>
            <a:endParaRPr lang="en-US" sz="1000" dirty="0" smtClean="0">
              <a:latin typeface="Arial Narrow" pitchFamily="34" charset="0"/>
            </a:endParaRPr>
          </a:p>
          <a:p>
            <a:r>
              <a:rPr lang="en-US" sz="4000" dirty="0" smtClean="0">
                <a:latin typeface="Arial Narrow" pitchFamily="34" charset="0"/>
              </a:rPr>
              <a:t>Limited the “Superior Orders” defense</a:t>
            </a:r>
          </a:p>
          <a:p>
            <a:endParaRPr lang="en-US" sz="4000" dirty="0" smtClean="0">
              <a:latin typeface="Arial Narrow" pitchFamily="34" charset="0"/>
            </a:endParaRPr>
          </a:p>
          <a:p>
            <a:r>
              <a:rPr lang="en-US" sz="3200" dirty="0" smtClean="0">
                <a:latin typeface="Arial Narrow" pitchFamily="34" charset="0"/>
              </a:rPr>
              <a:t>These principles incorporated into: </a:t>
            </a:r>
          </a:p>
          <a:p>
            <a:endParaRPr lang="en-US" sz="1000" dirty="0" smtClean="0">
              <a:latin typeface="Arial Narrow" pitchFamily="34" charset="0"/>
            </a:endParaRPr>
          </a:p>
          <a:p>
            <a:r>
              <a:rPr lang="en-US" sz="3200" dirty="0" smtClean="0">
                <a:latin typeface="Arial Narrow" pitchFamily="34" charset="0"/>
              </a:rPr>
              <a:t>Genocide Convention 1948</a:t>
            </a:r>
          </a:p>
          <a:p>
            <a:r>
              <a:rPr lang="en-US" sz="3200" dirty="0" smtClean="0">
                <a:latin typeface="Arial Narrow" pitchFamily="34" charset="0"/>
              </a:rPr>
              <a:t>Human Rights Declaration 1948</a:t>
            </a:r>
          </a:p>
          <a:p>
            <a:r>
              <a:rPr lang="en-US" sz="3200" dirty="0" smtClean="0">
                <a:latin typeface="Arial Narrow" pitchFamily="34" charset="0"/>
              </a:rPr>
              <a:t>Geneva Convention on laws and customs of war 1949</a:t>
            </a:r>
          </a:p>
        </p:txBody>
      </p:sp>
      <p:sp>
        <p:nvSpPr>
          <p:cNvPr id="8" name="TextBox 7"/>
          <p:cNvSpPr txBox="1"/>
          <p:nvPr/>
        </p:nvSpPr>
        <p:spPr>
          <a:xfrm>
            <a:off x="228600" y="152400"/>
            <a:ext cx="7547259" cy="707886"/>
          </a:xfrm>
          <a:prstGeom prst="rect">
            <a:avLst/>
          </a:prstGeom>
          <a:noFill/>
        </p:spPr>
        <p:txBody>
          <a:bodyPr wrap="none" rtlCol="0">
            <a:spAutoFit/>
          </a:bodyPr>
          <a:lstStyle/>
          <a:p>
            <a:r>
              <a:rPr lang="en-US" sz="4000" dirty="0" smtClean="0">
                <a:latin typeface="Arial Narrow" pitchFamily="34" charset="0"/>
              </a:rPr>
              <a:t>Precedents Established at Nuremberg:</a:t>
            </a:r>
            <a:endParaRPr lang="en-US" sz="4000"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3</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3" descr="eur86820"/>
          <p:cNvPicPr>
            <a:picLocks noChangeAspect="1" noChangeArrowheads="1"/>
          </p:cNvPicPr>
          <p:nvPr/>
        </p:nvPicPr>
        <p:blipFill>
          <a:blip r:embed="rId3" cstate="print"/>
          <a:srcRect/>
          <a:stretch>
            <a:fillRect/>
          </a:stretch>
        </p:blipFill>
        <p:spPr bwMode="auto">
          <a:xfrm>
            <a:off x="381000" y="644553"/>
            <a:ext cx="8305800" cy="5451447"/>
          </a:xfrm>
          <a:prstGeom prst="rect">
            <a:avLst/>
          </a:prstGeom>
          <a:noFill/>
          <a:ln w="9525">
            <a:noFill/>
            <a:miter lim="800000"/>
            <a:headEnd/>
            <a:tailEnd/>
          </a:ln>
        </p:spPr>
      </p:pic>
      <p:sp>
        <p:nvSpPr>
          <p:cNvPr id="7" name="TextBox 6"/>
          <p:cNvSpPr txBox="1"/>
          <p:nvPr/>
        </p:nvSpPr>
        <p:spPr>
          <a:xfrm>
            <a:off x="228600" y="0"/>
            <a:ext cx="8507906" cy="646331"/>
          </a:xfrm>
          <a:prstGeom prst="rect">
            <a:avLst/>
          </a:prstGeom>
          <a:noFill/>
        </p:spPr>
        <p:txBody>
          <a:bodyPr wrap="none" rtlCol="0">
            <a:spAutoFit/>
          </a:bodyPr>
          <a:lstStyle/>
          <a:p>
            <a:r>
              <a:rPr lang="en-US" sz="3600" dirty="0" smtClean="0">
                <a:latin typeface="Arial Narrow" pitchFamily="34" charset="0"/>
              </a:rPr>
              <a:t>Context for the Trial: The Defeat of Nazi Germany</a:t>
            </a:r>
            <a:endParaRPr lang="en-US" sz="3600" dirty="0">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1026" name="Picture 2" descr="http://www.crimesofwar.org/wp-content/uploads/2011/03/bashirlarge.jpeg">
            <a:hlinkClick r:id="rId3"/>
          </p:cNvPr>
          <p:cNvPicPr>
            <a:picLocks noChangeAspect="1" noChangeArrowheads="1"/>
          </p:cNvPicPr>
          <p:nvPr/>
        </p:nvPicPr>
        <p:blipFill>
          <a:blip r:embed="rId4" cstate="print"/>
          <a:srcRect/>
          <a:stretch>
            <a:fillRect/>
          </a:stretch>
        </p:blipFill>
        <p:spPr bwMode="auto">
          <a:xfrm>
            <a:off x="381000" y="457200"/>
            <a:ext cx="2705100" cy="4267200"/>
          </a:xfrm>
          <a:prstGeom prst="rect">
            <a:avLst/>
          </a:prstGeom>
          <a:noFill/>
        </p:spPr>
      </p:pic>
      <p:sp>
        <p:nvSpPr>
          <p:cNvPr id="7" name="Rectangle 6"/>
          <p:cNvSpPr/>
          <p:nvPr/>
        </p:nvSpPr>
        <p:spPr>
          <a:xfrm>
            <a:off x="3276600" y="609600"/>
            <a:ext cx="5562600" cy="2308324"/>
          </a:xfrm>
          <a:prstGeom prst="rect">
            <a:avLst/>
          </a:prstGeom>
        </p:spPr>
        <p:txBody>
          <a:bodyPr wrap="square">
            <a:spAutoFit/>
          </a:bodyPr>
          <a:lstStyle/>
          <a:p>
            <a:r>
              <a:rPr lang="en-US" sz="2400" dirty="0" smtClean="0">
                <a:latin typeface="Arial Narrow" pitchFamily="34" charset="0"/>
              </a:rPr>
              <a:t>On March 4, 2009, the International Criminal Court issued an arrest warrant against Sudanese President Omar al-</a:t>
            </a:r>
            <a:r>
              <a:rPr lang="en-US" sz="2400" dirty="0" err="1" smtClean="0">
                <a:latin typeface="Arial Narrow" pitchFamily="34" charset="0"/>
              </a:rPr>
              <a:t>Bashir</a:t>
            </a:r>
            <a:r>
              <a:rPr lang="en-US" sz="2400" dirty="0" smtClean="0">
                <a:latin typeface="Arial Narrow" pitchFamily="34" charset="0"/>
              </a:rPr>
              <a:t> for crimes against humanity and war crimes committed by government forces and Arab militias in the Darfur region of Sudan.</a:t>
            </a:r>
            <a:endParaRPr lang="en-US" sz="2400" dirty="0">
              <a:latin typeface="Arial Narrow" pitchFamily="34" charset="0"/>
            </a:endParaRPr>
          </a:p>
        </p:txBody>
      </p:sp>
      <p:sp>
        <p:nvSpPr>
          <p:cNvPr id="8" name="TextBox 7"/>
          <p:cNvSpPr txBox="1"/>
          <p:nvPr/>
        </p:nvSpPr>
        <p:spPr>
          <a:xfrm>
            <a:off x="152400" y="4800600"/>
            <a:ext cx="3446777" cy="400110"/>
          </a:xfrm>
          <a:prstGeom prst="rect">
            <a:avLst/>
          </a:prstGeom>
          <a:noFill/>
        </p:spPr>
        <p:txBody>
          <a:bodyPr wrap="none" rtlCol="0">
            <a:spAutoFit/>
          </a:bodyPr>
          <a:lstStyle/>
          <a:p>
            <a:r>
              <a:rPr lang="en-US" sz="2000" dirty="0" smtClean="0">
                <a:latin typeface="Arial Narrow" pitchFamily="34" charset="0"/>
              </a:rPr>
              <a:t>President Omar al-</a:t>
            </a:r>
            <a:r>
              <a:rPr lang="en-US" sz="2000" dirty="0" err="1" smtClean="0">
                <a:latin typeface="Arial Narrow" pitchFamily="34" charset="0"/>
              </a:rPr>
              <a:t>Bashir</a:t>
            </a:r>
            <a:r>
              <a:rPr lang="en-US" sz="2000" dirty="0" smtClean="0">
                <a:latin typeface="Arial Narrow" pitchFamily="34" charset="0"/>
              </a:rPr>
              <a:t> of Sudan</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31</a:t>
            </a:fld>
            <a:endParaRPr lang="en-US" dirty="0"/>
          </a:p>
        </p:txBody>
      </p:sp>
      <p:sp>
        <p:nvSpPr>
          <p:cNvPr id="6" name="Picture Placeholder 5"/>
          <p:cNvSpPr>
            <a:spLocks noGrp="1"/>
          </p:cNvSpPr>
          <p:nvPr>
            <p:ph type="pic" sz="quarter" idx="13"/>
          </p:nvPr>
        </p:nvSpPr>
        <p:spPr>
          <a:xfrm>
            <a:off x="0" y="0"/>
            <a:ext cx="9144000" cy="5638800"/>
          </a:xfrm>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4</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2" descr="23005a"/>
          <p:cNvPicPr>
            <a:picLocks noChangeAspect="1" noChangeArrowheads="1"/>
          </p:cNvPicPr>
          <p:nvPr/>
        </p:nvPicPr>
        <p:blipFill>
          <a:blip r:embed="rId3" cstate="print"/>
          <a:srcRect/>
          <a:stretch>
            <a:fillRect/>
          </a:stretch>
        </p:blipFill>
        <p:spPr bwMode="auto">
          <a:xfrm>
            <a:off x="304800" y="685800"/>
            <a:ext cx="3048000" cy="4600754"/>
          </a:xfrm>
          <a:prstGeom prst="rect">
            <a:avLst/>
          </a:prstGeom>
          <a:noFill/>
          <a:ln w="9525">
            <a:noFill/>
            <a:miter lim="800000"/>
            <a:headEnd/>
            <a:tailEnd/>
          </a:ln>
        </p:spPr>
      </p:pic>
      <p:sp>
        <p:nvSpPr>
          <p:cNvPr id="7" name="TextBox 6"/>
          <p:cNvSpPr txBox="1"/>
          <p:nvPr/>
        </p:nvSpPr>
        <p:spPr>
          <a:xfrm>
            <a:off x="457200" y="0"/>
            <a:ext cx="5358133" cy="646331"/>
          </a:xfrm>
          <a:prstGeom prst="rect">
            <a:avLst/>
          </a:prstGeom>
          <a:noFill/>
        </p:spPr>
        <p:txBody>
          <a:bodyPr wrap="none" rtlCol="0">
            <a:spAutoFit/>
          </a:bodyPr>
          <a:lstStyle/>
          <a:p>
            <a:r>
              <a:rPr lang="en-US" sz="3600" dirty="0" smtClean="0">
                <a:latin typeface="Arial Narrow" pitchFamily="34" charset="0"/>
              </a:rPr>
              <a:t>Context for the Trial: Liberation</a:t>
            </a:r>
            <a:endParaRPr lang="en-US" sz="3600" dirty="0">
              <a:latin typeface="Arial Narrow" pitchFamily="34" charset="0"/>
            </a:endParaRPr>
          </a:p>
        </p:txBody>
      </p:sp>
      <p:sp>
        <p:nvSpPr>
          <p:cNvPr id="8" name="Rectangle 7"/>
          <p:cNvSpPr/>
          <p:nvPr/>
        </p:nvSpPr>
        <p:spPr>
          <a:xfrm>
            <a:off x="3505200" y="504885"/>
            <a:ext cx="5562600" cy="4524315"/>
          </a:xfrm>
          <a:prstGeom prst="rect">
            <a:avLst/>
          </a:prstGeom>
        </p:spPr>
        <p:txBody>
          <a:bodyPr wrap="square">
            <a:spAutoFit/>
          </a:bodyPr>
          <a:lstStyle/>
          <a:p>
            <a:r>
              <a:rPr lang="en-US" sz="2800" i="1" dirty="0" smtClean="0">
                <a:latin typeface="Arial Narrow" pitchFamily="34" charset="0"/>
              </a:rPr>
              <a:t>“The things I saw beggar description...The visual evidence and the verbal testimony of starvation, cruelty and bestiality were... overpowering... I made the visit deliberately in order to be in a position to give first-hand evidence of these things if ever, in the future, there develops a tendency to charge these allegations merely to 'propaganda.' “</a:t>
            </a:r>
          </a:p>
          <a:p>
            <a:r>
              <a:rPr lang="en-US" dirty="0" smtClean="0">
                <a:latin typeface="Arial Narrow" pitchFamily="34" charset="0"/>
              </a:rPr>
              <a:t>General Dwight D. Eisenhower's letter to General George C. Marshall dated April 15, 1945</a:t>
            </a:r>
            <a:endParaRPr lang="en-US" dirty="0">
              <a:latin typeface="Arial Narrow" pitchFamily="34" charset="0"/>
            </a:endParaRPr>
          </a:p>
        </p:txBody>
      </p:sp>
      <p:sp>
        <p:nvSpPr>
          <p:cNvPr id="9" name="Rectangle 8"/>
          <p:cNvSpPr/>
          <p:nvPr/>
        </p:nvSpPr>
        <p:spPr>
          <a:xfrm>
            <a:off x="228600" y="5334000"/>
            <a:ext cx="4572000" cy="923330"/>
          </a:xfrm>
          <a:prstGeom prst="rect">
            <a:avLst/>
          </a:prstGeom>
        </p:spPr>
        <p:txBody>
          <a:bodyPr>
            <a:spAutoFit/>
          </a:bodyPr>
          <a:lstStyle/>
          <a:p>
            <a:pPr>
              <a:spcBef>
                <a:spcPct val="50000"/>
              </a:spcBef>
            </a:pPr>
            <a:r>
              <a:rPr lang="en-US" dirty="0" smtClean="0">
                <a:latin typeface="Arial Narrow" pitchFamily="34" charset="0"/>
              </a:rPr>
              <a:t>General Dwight D. Eisenhower (center, right) views the bodies of victims in the </a:t>
            </a:r>
            <a:r>
              <a:rPr lang="en-US" dirty="0" err="1" smtClean="0">
                <a:latin typeface="Arial Narrow" pitchFamily="34" charset="0"/>
              </a:rPr>
              <a:t>Ohrdruf</a:t>
            </a:r>
            <a:r>
              <a:rPr lang="en-US" dirty="0" smtClean="0">
                <a:latin typeface="Arial Narrow" pitchFamily="34" charset="0"/>
              </a:rPr>
              <a:t> camp, Germany, April 12, 1945. </a:t>
            </a: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5</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2" descr="Photo: Blick auf das zerstörte Köln, um 1945"/>
          <p:cNvPicPr>
            <a:picLocks noChangeAspect="1" noChangeArrowheads="1"/>
          </p:cNvPicPr>
          <p:nvPr/>
        </p:nvPicPr>
        <p:blipFill>
          <a:blip r:embed="rId3" cstate="print"/>
          <a:srcRect/>
          <a:stretch>
            <a:fillRect/>
          </a:stretch>
        </p:blipFill>
        <p:spPr bwMode="auto">
          <a:xfrm>
            <a:off x="228600" y="569781"/>
            <a:ext cx="4343400" cy="5526219"/>
          </a:xfrm>
          <a:prstGeom prst="rect">
            <a:avLst/>
          </a:prstGeom>
          <a:noFill/>
          <a:ln w="9525">
            <a:noFill/>
            <a:miter lim="800000"/>
            <a:headEnd/>
            <a:tailEnd/>
          </a:ln>
        </p:spPr>
      </p:pic>
      <p:sp>
        <p:nvSpPr>
          <p:cNvPr id="7" name="Rectangle 6"/>
          <p:cNvSpPr/>
          <p:nvPr/>
        </p:nvSpPr>
        <p:spPr>
          <a:xfrm>
            <a:off x="4572000" y="2133600"/>
            <a:ext cx="4572000" cy="1938992"/>
          </a:xfrm>
          <a:prstGeom prst="rect">
            <a:avLst/>
          </a:prstGeom>
        </p:spPr>
        <p:txBody>
          <a:bodyPr>
            <a:spAutoFit/>
          </a:bodyPr>
          <a:lstStyle/>
          <a:p>
            <a:r>
              <a:rPr lang="en-US" sz="2400" dirty="0" smtClean="0">
                <a:latin typeface="Arial Narrow" pitchFamily="34" charset="0"/>
              </a:rPr>
              <a:t>View of the destruction of </a:t>
            </a:r>
          </a:p>
          <a:p>
            <a:r>
              <a:rPr lang="en-US" sz="2400" dirty="0" smtClean="0">
                <a:latin typeface="Arial Narrow" pitchFamily="34" charset="0"/>
              </a:rPr>
              <a:t>Cologne, Germany in 1945.</a:t>
            </a:r>
          </a:p>
          <a:p>
            <a:endParaRPr lang="en-US" sz="2400" dirty="0" smtClean="0">
              <a:latin typeface="Arial Narrow" pitchFamily="34" charset="0"/>
            </a:endParaRPr>
          </a:p>
          <a:p>
            <a:r>
              <a:rPr lang="en-US" sz="2400" dirty="0" smtClean="0">
                <a:latin typeface="Arial Narrow" pitchFamily="34" charset="0"/>
              </a:rPr>
              <a:t>Most German cities suffered major</a:t>
            </a:r>
          </a:p>
          <a:p>
            <a:r>
              <a:rPr lang="en-US" sz="2400" dirty="0" smtClean="0">
                <a:latin typeface="Arial Narrow" pitchFamily="34" charset="0"/>
              </a:rPr>
              <a:t>Damage during World War II.</a:t>
            </a:r>
            <a:endParaRPr lang="en-US" sz="2400" dirty="0">
              <a:latin typeface="Arial Narrow" pitchFamily="34" charset="0"/>
            </a:endParaRPr>
          </a:p>
        </p:txBody>
      </p:sp>
      <p:sp>
        <p:nvSpPr>
          <p:cNvPr id="8" name="TextBox 7"/>
          <p:cNvSpPr txBox="1"/>
          <p:nvPr/>
        </p:nvSpPr>
        <p:spPr>
          <a:xfrm>
            <a:off x="152400" y="-76200"/>
            <a:ext cx="6725495" cy="646331"/>
          </a:xfrm>
          <a:prstGeom prst="rect">
            <a:avLst/>
          </a:prstGeom>
          <a:noFill/>
        </p:spPr>
        <p:txBody>
          <a:bodyPr wrap="none" rtlCol="0">
            <a:spAutoFit/>
          </a:bodyPr>
          <a:lstStyle/>
          <a:p>
            <a:r>
              <a:rPr lang="en-US" sz="3600" dirty="0" smtClean="0">
                <a:latin typeface="Arial Narrow" pitchFamily="34" charset="0"/>
              </a:rPr>
              <a:t>Context for the Trial: Germany in Ruins</a:t>
            </a:r>
            <a:endParaRPr lang="en-US" sz="3600" dirty="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6</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sp>
        <p:nvSpPr>
          <p:cNvPr id="6" name="Rectangle 5"/>
          <p:cNvSpPr/>
          <p:nvPr/>
        </p:nvSpPr>
        <p:spPr>
          <a:xfrm>
            <a:off x="76200" y="1143000"/>
            <a:ext cx="9144000" cy="4524315"/>
          </a:xfrm>
          <a:prstGeom prst="rect">
            <a:avLst/>
          </a:prstGeom>
        </p:spPr>
        <p:txBody>
          <a:bodyPr wrap="square">
            <a:spAutoFit/>
          </a:bodyPr>
          <a:lstStyle/>
          <a:p>
            <a:r>
              <a:rPr lang="en-US" sz="3200" dirty="0" smtClean="0">
                <a:latin typeface="Arial Narrow" pitchFamily="34" charset="0"/>
              </a:rPr>
              <a:t>    Ignore the whole issue of war criminals</a:t>
            </a:r>
          </a:p>
          <a:p>
            <a:endParaRPr lang="en-US" sz="3200" dirty="0" smtClean="0">
              <a:latin typeface="Arial Narrow" pitchFamily="34" charset="0"/>
            </a:endParaRPr>
          </a:p>
          <a:p>
            <a:r>
              <a:rPr lang="en-US" sz="3200" dirty="0" smtClean="0">
                <a:latin typeface="Arial Narrow" pitchFamily="34" charset="0"/>
              </a:rPr>
              <a:t>    Find and immediately execute accused war criminals </a:t>
            </a:r>
          </a:p>
          <a:p>
            <a:endParaRPr lang="en-US" sz="3200" dirty="0" smtClean="0">
              <a:latin typeface="Arial Narrow" pitchFamily="34" charset="0"/>
            </a:endParaRPr>
          </a:p>
          <a:p>
            <a:r>
              <a:rPr lang="en-US" sz="3200" dirty="0" smtClean="0">
                <a:latin typeface="Arial Narrow" pitchFamily="34" charset="0"/>
              </a:rPr>
              <a:t>    Hold cursory </a:t>
            </a:r>
            <a:r>
              <a:rPr lang="en-US" sz="3200" smtClean="0">
                <a:latin typeface="Arial Narrow" pitchFamily="34" charset="0"/>
              </a:rPr>
              <a:t>trials --then execute </a:t>
            </a:r>
            <a:r>
              <a:rPr lang="en-US" sz="3200" dirty="0" smtClean="0">
                <a:latin typeface="Arial Narrow" pitchFamily="34" charset="0"/>
              </a:rPr>
              <a:t>accused war criminals</a:t>
            </a:r>
          </a:p>
          <a:p>
            <a:endParaRPr lang="en-US" sz="3200" dirty="0" smtClean="0">
              <a:latin typeface="Arial Narrow" pitchFamily="34" charset="0"/>
            </a:endParaRPr>
          </a:p>
          <a:p>
            <a:r>
              <a:rPr lang="en-US" sz="3200" dirty="0" smtClean="0">
                <a:latin typeface="Arial Narrow" pitchFamily="34" charset="0"/>
              </a:rPr>
              <a:t>    Hold legitimate trials, requiring specific charges and  </a:t>
            </a:r>
          </a:p>
          <a:p>
            <a:r>
              <a:rPr lang="en-US" sz="3200" dirty="0" smtClean="0">
                <a:latin typeface="Arial Narrow" pitchFamily="34" charset="0"/>
              </a:rPr>
              <a:t>    evidence with the possibility of “not guilty” verdicts</a:t>
            </a:r>
          </a:p>
          <a:p>
            <a:endParaRPr lang="en-US" sz="3200" dirty="0" smtClean="0">
              <a:latin typeface="Arial Narrow" pitchFamily="34" charset="0"/>
            </a:endParaRPr>
          </a:p>
        </p:txBody>
      </p:sp>
      <p:sp>
        <p:nvSpPr>
          <p:cNvPr id="7" name="TextBox 6"/>
          <p:cNvSpPr txBox="1"/>
          <p:nvPr/>
        </p:nvSpPr>
        <p:spPr>
          <a:xfrm>
            <a:off x="82592" y="130314"/>
            <a:ext cx="9255482" cy="707886"/>
          </a:xfrm>
          <a:prstGeom prst="rect">
            <a:avLst/>
          </a:prstGeom>
          <a:noFill/>
        </p:spPr>
        <p:txBody>
          <a:bodyPr wrap="none" rtlCol="0">
            <a:spAutoFit/>
          </a:bodyPr>
          <a:lstStyle/>
          <a:p>
            <a:r>
              <a:rPr lang="en-US" sz="4000" dirty="0" smtClean="0">
                <a:latin typeface="Arial Narrow" pitchFamily="34" charset="0"/>
              </a:rPr>
              <a:t>What should be done about Axis war criminals?  </a:t>
            </a:r>
            <a:endParaRPr lang="en-US" sz="4000" dirty="0">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6" descr="79487"/>
          <p:cNvPicPr>
            <a:picLocks noChangeAspect="1" noChangeArrowheads="1"/>
          </p:cNvPicPr>
          <p:nvPr/>
        </p:nvPicPr>
        <p:blipFill>
          <a:blip r:embed="rId3" cstate="print"/>
          <a:srcRect/>
          <a:stretch>
            <a:fillRect/>
          </a:stretch>
        </p:blipFill>
        <p:spPr>
          <a:xfrm>
            <a:off x="990600" y="762000"/>
            <a:ext cx="6798374" cy="4786312"/>
          </a:xfrm>
          <a:prstGeom prst="rect">
            <a:avLst/>
          </a:prstGeom>
          <a:noFill/>
        </p:spPr>
      </p:pic>
      <p:sp>
        <p:nvSpPr>
          <p:cNvPr id="7" name="Rectangle 6"/>
          <p:cNvSpPr/>
          <p:nvPr/>
        </p:nvSpPr>
        <p:spPr>
          <a:xfrm>
            <a:off x="838200" y="5602069"/>
            <a:ext cx="6934200" cy="646331"/>
          </a:xfrm>
          <a:prstGeom prst="rect">
            <a:avLst/>
          </a:prstGeom>
        </p:spPr>
        <p:txBody>
          <a:bodyPr wrap="square">
            <a:spAutoFit/>
          </a:bodyPr>
          <a:lstStyle/>
          <a:p>
            <a:r>
              <a:rPr lang="en-US" dirty="0" smtClean="0">
                <a:latin typeface="Times New Roman" pitchFamily="18" charset="0"/>
              </a:rPr>
              <a:t>Adolf Hitler poses with members of his new government soon after his appointment as Chancellor. Berlin, Germany, February 1933.</a:t>
            </a:r>
            <a:endParaRPr lang="en-US" dirty="0">
              <a:latin typeface="Times New Roman" pitchFamily="18" charset="0"/>
            </a:endParaRPr>
          </a:p>
        </p:txBody>
      </p:sp>
      <p:sp>
        <p:nvSpPr>
          <p:cNvPr id="8" name="TextBox 7"/>
          <p:cNvSpPr txBox="1"/>
          <p:nvPr/>
        </p:nvSpPr>
        <p:spPr>
          <a:xfrm>
            <a:off x="152400" y="76200"/>
            <a:ext cx="6376169" cy="646331"/>
          </a:xfrm>
          <a:prstGeom prst="rect">
            <a:avLst/>
          </a:prstGeom>
          <a:noFill/>
        </p:spPr>
        <p:txBody>
          <a:bodyPr wrap="none" rtlCol="0">
            <a:spAutoFit/>
          </a:bodyPr>
          <a:lstStyle/>
          <a:p>
            <a:r>
              <a:rPr lang="en-US" sz="3600" dirty="0" smtClean="0">
                <a:latin typeface="Arial Narrow" pitchFamily="34" charset="0"/>
              </a:rPr>
              <a:t>Pre-Trial Issues: Sovereign Immunity</a:t>
            </a:r>
            <a:endParaRPr lang="en-US" sz="3600" dirty="0">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6" descr="28279"/>
          <p:cNvPicPr>
            <a:picLocks noChangeAspect="1" noChangeArrowheads="1"/>
          </p:cNvPicPr>
          <p:nvPr/>
        </p:nvPicPr>
        <p:blipFill>
          <a:blip r:embed="rId3" cstate="print"/>
          <a:srcRect/>
          <a:stretch>
            <a:fillRect/>
          </a:stretch>
        </p:blipFill>
        <p:spPr>
          <a:xfrm>
            <a:off x="152400" y="838200"/>
            <a:ext cx="5867400" cy="4445000"/>
          </a:xfrm>
          <a:prstGeom prst="rect">
            <a:avLst/>
          </a:prstGeom>
          <a:noFill/>
        </p:spPr>
      </p:pic>
      <p:sp>
        <p:nvSpPr>
          <p:cNvPr id="7" name="Rectangle 6"/>
          <p:cNvSpPr/>
          <p:nvPr/>
        </p:nvSpPr>
        <p:spPr>
          <a:xfrm>
            <a:off x="228600" y="5265003"/>
            <a:ext cx="8229600" cy="830997"/>
          </a:xfrm>
          <a:prstGeom prst="rect">
            <a:avLst/>
          </a:prstGeom>
        </p:spPr>
        <p:txBody>
          <a:bodyPr wrap="square">
            <a:spAutoFit/>
          </a:bodyPr>
          <a:lstStyle/>
          <a:p>
            <a:r>
              <a:rPr lang="en-US" sz="2400" dirty="0" smtClean="0">
                <a:latin typeface="Arial Narrow" pitchFamily="34" charset="0"/>
              </a:rPr>
              <a:t>An American soldier poses by a German slogan scrawled on the side of a building during the invasion of Germany, February/April 1945. </a:t>
            </a:r>
            <a:endParaRPr lang="en-US" sz="2400" dirty="0">
              <a:latin typeface="Arial Narrow" pitchFamily="34" charset="0"/>
            </a:endParaRPr>
          </a:p>
        </p:txBody>
      </p:sp>
      <p:sp>
        <p:nvSpPr>
          <p:cNvPr id="8" name="Rectangle 7"/>
          <p:cNvSpPr/>
          <p:nvPr/>
        </p:nvSpPr>
        <p:spPr>
          <a:xfrm>
            <a:off x="6172200" y="2438400"/>
            <a:ext cx="2472152" cy="830997"/>
          </a:xfrm>
          <a:prstGeom prst="rect">
            <a:avLst/>
          </a:prstGeom>
        </p:spPr>
        <p:txBody>
          <a:bodyPr wrap="none">
            <a:spAutoFit/>
          </a:bodyPr>
          <a:lstStyle/>
          <a:p>
            <a:r>
              <a:rPr lang="en-US" sz="2400" b="1" i="1" dirty="0" smtClean="0">
                <a:latin typeface="Arial Narrow" pitchFamily="34" charset="0"/>
              </a:rPr>
              <a:t>The </a:t>
            </a:r>
            <a:r>
              <a:rPr lang="en-US" sz="2400" b="1" i="1" dirty="0" err="1" smtClean="0">
                <a:latin typeface="Arial Narrow" pitchFamily="34" charset="0"/>
              </a:rPr>
              <a:t>Führer</a:t>
            </a:r>
            <a:r>
              <a:rPr lang="en-US" sz="2400" b="1" i="1" dirty="0" smtClean="0">
                <a:latin typeface="Arial Narrow" pitchFamily="34" charset="0"/>
              </a:rPr>
              <a:t> Orders,</a:t>
            </a:r>
          </a:p>
          <a:p>
            <a:r>
              <a:rPr lang="en-US" sz="2400" b="1" i="1" dirty="0" smtClean="0">
                <a:latin typeface="Arial Narrow" pitchFamily="34" charset="0"/>
              </a:rPr>
              <a:t> We follow you!</a:t>
            </a:r>
            <a:endParaRPr lang="en-US" sz="2400" b="1" i="1" dirty="0">
              <a:latin typeface="Arial Narrow" pitchFamily="34" charset="0"/>
            </a:endParaRPr>
          </a:p>
        </p:txBody>
      </p:sp>
      <p:sp>
        <p:nvSpPr>
          <p:cNvPr id="9" name="TextBox 8"/>
          <p:cNvSpPr txBox="1"/>
          <p:nvPr/>
        </p:nvSpPr>
        <p:spPr>
          <a:xfrm>
            <a:off x="142050" y="152400"/>
            <a:ext cx="5725350" cy="646331"/>
          </a:xfrm>
          <a:prstGeom prst="rect">
            <a:avLst/>
          </a:prstGeom>
          <a:noFill/>
        </p:spPr>
        <p:txBody>
          <a:bodyPr wrap="none" rtlCol="0">
            <a:spAutoFit/>
          </a:bodyPr>
          <a:lstStyle/>
          <a:p>
            <a:r>
              <a:rPr lang="en-US" sz="3600" dirty="0" smtClean="0">
                <a:latin typeface="Arial Narrow" pitchFamily="34" charset="0"/>
              </a:rPr>
              <a:t>Pre-Trial Issues: Superior Orders</a:t>
            </a:r>
            <a:endParaRPr lang="en-US" sz="3600" dirty="0">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A51E3-7E3F-4EFA-9E98-4236DA68B2CE}" type="slidenum">
              <a:rPr lang="en-US" smtClean="0"/>
              <a:pPr/>
              <a:t>9</a:t>
            </a:fld>
            <a:endParaRPr lang="en-US" dirty="0"/>
          </a:p>
        </p:txBody>
      </p:sp>
      <p:sp>
        <p:nvSpPr>
          <p:cNvPr id="5" name="Footer Placeholder 4"/>
          <p:cNvSpPr>
            <a:spLocks noGrp="1"/>
          </p:cNvSpPr>
          <p:nvPr>
            <p:ph type="ftr" sz="quarter" idx="3"/>
          </p:nvPr>
        </p:nvSpPr>
        <p:spPr/>
        <p:txBody>
          <a:bodyPr/>
          <a:lstStyle/>
          <a:p>
            <a:r>
              <a:rPr lang="en-US" smtClean="0"/>
              <a:t>UNITED STATES HOLOCAUST MEMORIAL MUSEUM</a:t>
            </a:r>
            <a:endParaRPr lang="en-US" dirty="0"/>
          </a:p>
        </p:txBody>
      </p:sp>
      <p:pic>
        <p:nvPicPr>
          <p:cNvPr id="6" name="Picture 8" descr="10400a"/>
          <p:cNvPicPr>
            <a:picLocks noChangeAspect="1" noChangeArrowheads="1"/>
          </p:cNvPicPr>
          <p:nvPr/>
        </p:nvPicPr>
        <p:blipFill>
          <a:blip r:embed="rId3" cstate="print"/>
          <a:srcRect/>
          <a:stretch>
            <a:fillRect/>
          </a:stretch>
        </p:blipFill>
        <p:spPr bwMode="auto">
          <a:xfrm>
            <a:off x="152400" y="152400"/>
            <a:ext cx="3808695" cy="4800600"/>
          </a:xfrm>
          <a:prstGeom prst="rect">
            <a:avLst/>
          </a:prstGeom>
          <a:noFill/>
          <a:ln w="9525">
            <a:noFill/>
            <a:miter lim="800000"/>
            <a:headEnd/>
            <a:tailEnd/>
          </a:ln>
        </p:spPr>
      </p:pic>
      <p:sp>
        <p:nvSpPr>
          <p:cNvPr id="7" name="Rectangle 6"/>
          <p:cNvSpPr/>
          <p:nvPr/>
        </p:nvSpPr>
        <p:spPr>
          <a:xfrm>
            <a:off x="152400" y="4971871"/>
            <a:ext cx="8991600" cy="1200329"/>
          </a:xfrm>
          <a:prstGeom prst="rect">
            <a:avLst/>
          </a:prstGeom>
        </p:spPr>
        <p:txBody>
          <a:bodyPr wrap="square">
            <a:spAutoFit/>
          </a:bodyPr>
          <a:lstStyle/>
          <a:p>
            <a:r>
              <a:rPr lang="en-US" sz="2400" dirty="0" smtClean="0">
                <a:latin typeface="Arial Narrow" pitchFamily="34" charset="0"/>
              </a:rPr>
              <a:t>Chief U.S. Counsel Justice Robert Jackson delivers the prosecution's opening statement at the International Military Tribunal. Nuremberg, Germany, November 21, 1945.</a:t>
            </a:r>
            <a:endParaRPr lang="en-US" sz="2400" dirty="0">
              <a:latin typeface="Arial Narrow" pitchFamily="34" charset="0"/>
            </a:endParaRPr>
          </a:p>
        </p:txBody>
      </p:sp>
      <p:sp>
        <p:nvSpPr>
          <p:cNvPr id="8" name="Rectangle 7"/>
          <p:cNvSpPr/>
          <p:nvPr/>
        </p:nvSpPr>
        <p:spPr>
          <a:xfrm>
            <a:off x="4038600" y="228600"/>
            <a:ext cx="5105400" cy="4524315"/>
          </a:xfrm>
          <a:prstGeom prst="rect">
            <a:avLst/>
          </a:prstGeom>
        </p:spPr>
        <p:txBody>
          <a:bodyPr wrap="square">
            <a:spAutoFit/>
          </a:bodyPr>
          <a:lstStyle/>
          <a:p>
            <a:r>
              <a:rPr lang="en-US" sz="2400" b="1" i="1" dirty="0" smtClean="0">
                <a:latin typeface="Arial Narrow" pitchFamily="34" charset="0"/>
              </a:rPr>
              <a:t>“With the doctrine of immunity of a head of state usually is coupled another, that orders from an official superior protect one who obeys them. </a:t>
            </a:r>
          </a:p>
          <a:p>
            <a:endParaRPr lang="en-US" sz="2400" b="1" i="1" dirty="0" smtClean="0">
              <a:latin typeface="Arial Narrow" pitchFamily="34" charset="0"/>
            </a:endParaRPr>
          </a:p>
          <a:p>
            <a:r>
              <a:rPr lang="en-US" sz="2400" b="1" i="1" dirty="0" smtClean="0">
                <a:latin typeface="Arial Narrow" pitchFamily="34" charset="0"/>
              </a:rPr>
              <a:t>It will be noticed that the combination of these two doctrines means that nobody is responsible. </a:t>
            </a:r>
          </a:p>
          <a:p>
            <a:endParaRPr lang="en-US" sz="2400" b="1" i="1" dirty="0" smtClean="0">
              <a:latin typeface="Arial Narrow" pitchFamily="34" charset="0"/>
            </a:endParaRPr>
          </a:p>
          <a:p>
            <a:r>
              <a:rPr lang="en-US" sz="2400" b="1" i="1" dirty="0" smtClean="0">
                <a:latin typeface="Arial Narrow" pitchFamily="34" charset="0"/>
              </a:rPr>
              <a:t>Society as modernly organized cannot tolerate so broad an area of official irresponsibility.”</a:t>
            </a:r>
            <a:endParaRPr lang="en-US" sz="2400" b="1" i="1" dirty="0">
              <a:latin typeface="Arial Narrow"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53&quot;&gt;&lt;property id=&quot;20148&quot; value=&quot;5&quot;/&gt;&lt;property id=&quot;20300&quot; value=&quot;Slide 1&quot;/&gt;&lt;property id=&quot;20307&quot; value=&quot;257&quot;/&gt;&lt;/object&gt;&lt;object type=&quot;3&quot; unique_id=&quot;10054&quot;&gt;&lt;property id=&quot;20148&quot; value=&quot;5&quot;/&gt;&lt;property id=&quot;20300&quot; value=&quot;Slide 2 - &amp;quot;USHMM PowerPoint Presentations&amp;quot;&quot;/&gt;&lt;property id=&quot;20307&quot; value=&quot;265&quot;/&gt;&lt;/object&gt;&lt;object type=&quot;3&quot; unique_id=&quot;10055&quot;&gt;&lt;property id=&quot;20148&quot; value=&quot;5&quot;/&gt;&lt;property id=&quot;20300&quot; value=&quot;Slide 3 - &amp;quot;Agenda&amp;quot;&quot;/&gt;&lt;property id=&quot;20307&quot; value=&quot;258&quot;/&gt;&lt;/object&gt;&lt;object type=&quot;3&quot; unique_id=&quot;10056&quot;&gt;&lt;property id=&quot;20148&quot; value=&quot;5&quot;/&gt;&lt;property id=&quot;20300&quot; value=&quot;Slide 4 - &amp;quot;What is a Slide Master?&amp;quot;&quot;/&gt;&lt;property id=&quot;20307&quot; value=&quot;259&quot;/&gt;&lt;/object&gt;&lt;object type=&quot;3&quot; unique_id=&quot;10057&quot;&gt;&lt;property id=&quot;20148&quot; value=&quot;5&quot;/&gt;&lt;property id=&quot;20300&quot; value=&quot;Slide 5 - &amp;quot;What is a Theme?&amp;quot;&quot;/&gt;&lt;property id=&quot;20307&quot; value=&quot;260&quot;/&gt;&lt;/object&gt;&lt;object type=&quot;3&quot; unique_id=&quot;10058&quot;&gt;&lt;property id=&quot;20148&quot; value=&quot;5&quot;/&gt;&lt;property id=&quot;20300&quot; value=&quot;Slide 6 - &amp;quot;Apply a template&amp;quot;&quot;/&gt;&lt;property id=&quot;20307&quot; value=&quot;261&quot;/&gt;&lt;/object&gt;&lt;object type=&quot;3&quot; unique_id=&quot;10059&quot;&gt;&lt;property id=&quot;20148&quot; value=&quot;5&quot;/&gt;&lt;property id=&quot;20300&quot; value=&quot;Slide 7 - &amp;quot;Set Default Theme&amp;quot;&quot;/&gt;&lt;property id=&quot;20307&quot; value=&quot;266&quot;/&gt;&lt;/object&gt;&lt;object type=&quot;3&quot; unique_id=&quot;10060&quot;&gt;&lt;property id=&quot;20148&quot; value=&quot;5&quot;/&gt;&lt;property id=&quot;20300&quot; value=&quot;Slide 8 - &amp;quot;Two Content (comparison)&amp;quot;&quot;/&gt;&lt;property id=&quot;20307&quot; value=&quot;262&quot;/&gt;&lt;/object&gt;&lt;object type=&quot;3&quot; unique_id=&quot;10061&quot;&gt;&lt;property id=&quot;20148&quot; value=&quot;5&quot;/&gt;&lt;property id=&quot;20300&quot; value=&quot;Slide 9 - &amp;quot;Contact Information&amp;quot;&quot;/&gt;&lt;property id=&quot;20307&quot; value=&quot;263&quot;/&gt;&lt;/object&gt;&lt;object type=&quot;3&quot; unique_id=&quot;10062&quot;&gt;&lt;property id=&quot;20148&quot; value=&quot;5&quot;/&gt;&lt;property id=&quot;20300&quot; value=&quot;Slide 10&quot;/&gt;&lt;property id=&quot;20307&quot; value=&quot;264&quot;/&gt;&lt;/object&gt;&lt;/object&gt;&lt;/object&gt;&lt;/database&gt;"/>
  <p:tag name="SECTOMILLISECCONVERTED" val="1"/>
</p:tagLst>
</file>

<file path=ppt/theme/theme1.xml><?xml version="1.0" encoding="utf-8"?>
<a:theme xmlns:a="http://schemas.openxmlformats.org/drawingml/2006/main" name="USHMMPowerPoint_whitebkg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HMM Basic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USHMMPowerPoint_whitebkgd[1]</Template>
  <TotalTime>651</TotalTime>
  <Words>1995</Words>
  <Application>Microsoft Office PowerPoint</Application>
  <PresentationFormat>On-screen Show (4:3)</PresentationFormat>
  <Paragraphs>330</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Arial Narrow</vt:lpstr>
      <vt:lpstr>Calibri</vt:lpstr>
      <vt:lpstr>Times New Roman</vt:lpstr>
      <vt:lpstr>USHMMPowerPoint_whitebkgd[1]</vt:lpstr>
      <vt:lpstr>1_USHMM Basic (black)</vt:lpstr>
      <vt:lpstr>PowerPoint Presentation</vt:lpstr>
      <vt:lpstr>The Nuremberg Trials  and International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USHMM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wmeineck</dc:creator>
  <cp:lastModifiedBy>US Army user</cp:lastModifiedBy>
  <cp:revision>76</cp:revision>
  <cp:lastPrinted>2016-09-30T13:46:15Z</cp:lastPrinted>
  <dcterms:created xsi:type="dcterms:W3CDTF">2012-04-16T17:12:05Z</dcterms:created>
  <dcterms:modified xsi:type="dcterms:W3CDTF">2016-09-30T15:22:06Z</dcterms:modified>
</cp:coreProperties>
</file>